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86" r:id="rId6"/>
    <p:sldId id="288" r:id="rId7"/>
    <p:sldId id="287" r:id="rId8"/>
    <p:sldId id="289" r:id="rId9"/>
    <p:sldId id="290" r:id="rId10"/>
    <p:sldId id="291" r:id="rId11"/>
    <p:sldId id="292" r:id="rId12"/>
    <p:sldId id="293" r:id="rId13"/>
    <p:sldId id="294" r:id="rId14"/>
    <p:sldId id="260" r:id="rId15"/>
    <p:sldId id="261" r:id="rId16"/>
    <p:sldId id="262" r:id="rId17"/>
    <p:sldId id="263" r:id="rId18"/>
    <p:sldId id="268" r:id="rId19"/>
    <p:sldId id="280" r:id="rId20"/>
    <p:sldId id="264" r:id="rId21"/>
    <p:sldId id="276" r:id="rId22"/>
    <p:sldId id="277" r:id="rId23"/>
    <p:sldId id="278" r:id="rId24"/>
    <p:sldId id="279" r:id="rId25"/>
    <p:sldId id="283" r:id="rId26"/>
    <p:sldId id="281" r:id="rId27"/>
    <p:sldId id="282" r:id="rId28"/>
    <p:sldId id="284" r:id="rId29"/>
    <p:sldId id="285" r:id="rId30"/>
  </p:sldIdLst>
  <p:sldSz cx="9144000" cy="5143500" type="screen16x9"/>
  <p:notesSz cx="6858000" cy="9144000"/>
  <p:defaultTextStyle>
    <a:defPPr>
      <a:defRPr lang="ar-SA"/>
    </a:defPPr>
    <a:lvl1pPr marL="0" algn="r" defTabSz="816336" rtl="1" eaLnBrk="1" latinLnBrk="0" hangingPunct="1">
      <a:defRPr sz="1600" kern="1200">
        <a:solidFill>
          <a:schemeClr val="tx1"/>
        </a:solidFill>
        <a:latin typeface="+mn-lt"/>
        <a:ea typeface="+mn-ea"/>
        <a:cs typeface="+mn-cs"/>
      </a:defRPr>
    </a:lvl1pPr>
    <a:lvl2pPr marL="408168" algn="r" defTabSz="816336" rtl="1" eaLnBrk="1" latinLnBrk="0" hangingPunct="1">
      <a:defRPr sz="1600" kern="1200">
        <a:solidFill>
          <a:schemeClr val="tx1"/>
        </a:solidFill>
        <a:latin typeface="+mn-lt"/>
        <a:ea typeface="+mn-ea"/>
        <a:cs typeface="+mn-cs"/>
      </a:defRPr>
    </a:lvl2pPr>
    <a:lvl3pPr marL="816336" algn="r" defTabSz="816336" rtl="1" eaLnBrk="1" latinLnBrk="0" hangingPunct="1">
      <a:defRPr sz="1600" kern="1200">
        <a:solidFill>
          <a:schemeClr val="tx1"/>
        </a:solidFill>
        <a:latin typeface="+mn-lt"/>
        <a:ea typeface="+mn-ea"/>
        <a:cs typeface="+mn-cs"/>
      </a:defRPr>
    </a:lvl3pPr>
    <a:lvl4pPr marL="1224503" algn="r" defTabSz="816336" rtl="1" eaLnBrk="1" latinLnBrk="0" hangingPunct="1">
      <a:defRPr sz="1600" kern="1200">
        <a:solidFill>
          <a:schemeClr val="tx1"/>
        </a:solidFill>
        <a:latin typeface="+mn-lt"/>
        <a:ea typeface="+mn-ea"/>
        <a:cs typeface="+mn-cs"/>
      </a:defRPr>
    </a:lvl4pPr>
    <a:lvl5pPr marL="1632671" algn="r" defTabSz="816336" rtl="1" eaLnBrk="1" latinLnBrk="0" hangingPunct="1">
      <a:defRPr sz="1600" kern="1200">
        <a:solidFill>
          <a:schemeClr val="tx1"/>
        </a:solidFill>
        <a:latin typeface="+mn-lt"/>
        <a:ea typeface="+mn-ea"/>
        <a:cs typeface="+mn-cs"/>
      </a:defRPr>
    </a:lvl5pPr>
    <a:lvl6pPr marL="2040839" algn="r" defTabSz="816336" rtl="1" eaLnBrk="1" latinLnBrk="0" hangingPunct="1">
      <a:defRPr sz="1600" kern="1200">
        <a:solidFill>
          <a:schemeClr val="tx1"/>
        </a:solidFill>
        <a:latin typeface="+mn-lt"/>
        <a:ea typeface="+mn-ea"/>
        <a:cs typeface="+mn-cs"/>
      </a:defRPr>
    </a:lvl6pPr>
    <a:lvl7pPr marL="2449007" algn="r" defTabSz="816336" rtl="1" eaLnBrk="1" latinLnBrk="0" hangingPunct="1">
      <a:defRPr sz="1600" kern="1200">
        <a:solidFill>
          <a:schemeClr val="tx1"/>
        </a:solidFill>
        <a:latin typeface="+mn-lt"/>
        <a:ea typeface="+mn-ea"/>
        <a:cs typeface="+mn-cs"/>
      </a:defRPr>
    </a:lvl7pPr>
    <a:lvl8pPr marL="2857175" algn="r" defTabSz="816336" rtl="1" eaLnBrk="1" latinLnBrk="0" hangingPunct="1">
      <a:defRPr sz="1600" kern="1200">
        <a:solidFill>
          <a:schemeClr val="tx1"/>
        </a:solidFill>
        <a:latin typeface="+mn-lt"/>
        <a:ea typeface="+mn-ea"/>
        <a:cs typeface="+mn-cs"/>
      </a:defRPr>
    </a:lvl8pPr>
    <a:lvl9pPr marL="3265342" algn="r" defTabSz="816336" rtl="1"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1" d="100"/>
          <a:sy n="111" d="100"/>
        </p:scale>
        <p:origin x="634" y="62"/>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05623562752276E-2"/>
          <c:y val="3.6484245439469321E-2"/>
          <c:w val="0.96205894978270612"/>
          <c:h val="0.53425209908462934"/>
        </c:manualLayout>
      </c:layout>
      <c:barChart>
        <c:barDir val="col"/>
        <c:grouping val="clustered"/>
        <c:varyColors val="0"/>
        <c:ser>
          <c:idx val="0"/>
          <c:order val="0"/>
          <c:tx>
            <c:strRef>
              <c:f>Sheet1!$B$1</c:f>
              <c:strCache>
                <c:ptCount val="1"/>
                <c:pt idx="0">
                  <c:v>Series 1</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ar-J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Anatomy</c:v>
                </c:pt>
                <c:pt idx="1">
                  <c:v>Anesthesia and Recovery</c:v>
                </c:pt>
                <c:pt idx="2">
                  <c:v>Diagnostic Radiology and Nuclear Medicine</c:v>
                </c:pt>
                <c:pt idx="3">
                  <c:v>Accident and Emergency Medicine</c:v>
                </c:pt>
                <c:pt idx="4">
                  <c:v>Legal Medicine, Toxicology and Forensic Medicine</c:v>
                </c:pt>
                <c:pt idx="5">
                  <c:v>General Surgery and Urology</c:v>
                </c:pt>
                <c:pt idx="6">
                  <c:v>Health Management and Policy</c:v>
                </c:pt>
                <c:pt idx="7">
                  <c:v>Internal Medicine</c:v>
                </c:pt>
                <c:pt idx="8">
                  <c:v>Neurosciences</c:v>
                </c:pt>
                <c:pt idx="9">
                  <c:v>Obstetric and Gynecology</c:v>
                </c:pt>
                <c:pt idx="10">
                  <c:v>Pathology and Microbiology</c:v>
                </c:pt>
                <c:pt idx="11">
                  <c:v>Pharmacology</c:v>
                </c:pt>
                <c:pt idx="12">
                  <c:v>Physiology and Biochemistry</c:v>
                </c:pt>
                <c:pt idx="13">
                  <c:v>Public Health and Community Medicine</c:v>
                </c:pt>
                <c:pt idx="14">
                  <c:v>Special Surgery</c:v>
                </c:pt>
              </c:strCache>
            </c:strRef>
          </c:cat>
          <c:val>
            <c:numRef>
              <c:f>Sheet1!$B$2:$B$16</c:f>
              <c:numCache>
                <c:formatCode>General</c:formatCode>
                <c:ptCount val="15"/>
                <c:pt idx="0">
                  <c:v>13</c:v>
                </c:pt>
                <c:pt idx="1">
                  <c:v>8</c:v>
                </c:pt>
                <c:pt idx="2">
                  <c:v>10</c:v>
                </c:pt>
                <c:pt idx="3">
                  <c:v>2</c:v>
                </c:pt>
                <c:pt idx="4">
                  <c:v>5</c:v>
                </c:pt>
                <c:pt idx="5">
                  <c:v>29</c:v>
                </c:pt>
                <c:pt idx="6">
                  <c:v>3</c:v>
                </c:pt>
                <c:pt idx="7">
                  <c:v>25</c:v>
                </c:pt>
                <c:pt idx="8">
                  <c:v>12</c:v>
                </c:pt>
                <c:pt idx="9">
                  <c:v>15</c:v>
                </c:pt>
                <c:pt idx="10">
                  <c:v>10</c:v>
                </c:pt>
                <c:pt idx="11">
                  <c:v>8</c:v>
                </c:pt>
                <c:pt idx="12">
                  <c:v>14</c:v>
                </c:pt>
                <c:pt idx="13">
                  <c:v>15</c:v>
                </c:pt>
                <c:pt idx="14">
                  <c:v>26</c:v>
                </c:pt>
              </c:numCache>
            </c:numRef>
          </c:val>
        </c:ser>
        <c:dLbls>
          <c:showLegendKey val="0"/>
          <c:showVal val="0"/>
          <c:showCatName val="0"/>
          <c:showSerName val="0"/>
          <c:showPercent val="0"/>
          <c:showBubbleSize val="0"/>
        </c:dLbls>
        <c:gapWidth val="219"/>
        <c:overlap val="-27"/>
        <c:axId val="327836120"/>
        <c:axId val="327831416"/>
      </c:barChart>
      <c:catAx>
        <c:axId val="32783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ar-JO"/>
          </a:p>
        </c:txPr>
        <c:crossAx val="327831416"/>
        <c:crosses val="autoZero"/>
        <c:auto val="1"/>
        <c:lblAlgn val="ctr"/>
        <c:lblOffset val="100"/>
        <c:noMultiLvlLbl val="0"/>
      </c:catAx>
      <c:valAx>
        <c:axId val="3278314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78361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ar-J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accent1">
                    <a:lumMod val="20000"/>
                    <a:lumOff val="80000"/>
                  </a:schemeClr>
                </a:solidFill>
                <a:latin typeface="+mn-lt"/>
                <a:ea typeface="+mn-ea"/>
                <a:cs typeface="+mn-cs"/>
              </a:defRPr>
            </a:pPr>
            <a:r>
              <a:rPr lang="en-US" dirty="0">
                <a:solidFill>
                  <a:schemeClr val="accent1">
                    <a:lumMod val="20000"/>
                    <a:lumOff val="80000"/>
                  </a:schemeClr>
                </a:solidFill>
                <a:latin typeface="Baskerville Old Face" panose="02020602080505020303" pitchFamily="18" charset="0"/>
              </a:rPr>
              <a:t>Faculty Members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Faculty Members</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20000"/>
                        <a:lumOff val="80000"/>
                      </a:schemeClr>
                    </a:solidFill>
                    <a:latin typeface="+mn-lt"/>
                    <a:ea typeface="+mn-ea"/>
                    <a:cs typeface="+mn-cs"/>
                  </a:defRPr>
                </a:pPr>
                <a:endParaRPr lang="ar-J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Medicine</c:v>
                </c:pt>
                <c:pt idx="1">
                  <c:v>Engineering</c:v>
                </c:pt>
                <c:pt idx="2">
                  <c:v>Science &amp; Arts</c:v>
                </c:pt>
                <c:pt idx="3">
                  <c:v>IT</c:v>
                </c:pt>
                <c:pt idx="4">
                  <c:v>Pharmacy</c:v>
                </c:pt>
                <c:pt idx="5">
                  <c:v>Dentistry</c:v>
                </c:pt>
                <c:pt idx="6">
                  <c:v>Nursing </c:v>
                </c:pt>
                <c:pt idx="7">
                  <c:v>Applied Medical</c:v>
                </c:pt>
                <c:pt idx="8">
                  <c:v>Agriculture</c:v>
                </c:pt>
                <c:pt idx="9">
                  <c:v>Veterinary</c:v>
                </c:pt>
                <c:pt idx="10">
                  <c:v>Architecture</c:v>
                </c:pt>
              </c:strCache>
            </c:strRef>
          </c:cat>
          <c:val>
            <c:numRef>
              <c:f>Sheet1!$B$2:$B$12</c:f>
              <c:numCache>
                <c:formatCode>General</c:formatCode>
                <c:ptCount val="11"/>
                <c:pt idx="0">
                  <c:v>192</c:v>
                </c:pt>
                <c:pt idx="1">
                  <c:v>178</c:v>
                </c:pt>
                <c:pt idx="2">
                  <c:v>142</c:v>
                </c:pt>
                <c:pt idx="3">
                  <c:v>79</c:v>
                </c:pt>
                <c:pt idx="4">
                  <c:v>73</c:v>
                </c:pt>
                <c:pt idx="5">
                  <c:v>70</c:v>
                </c:pt>
                <c:pt idx="6">
                  <c:v>65</c:v>
                </c:pt>
                <c:pt idx="7">
                  <c:v>57</c:v>
                </c:pt>
                <c:pt idx="8">
                  <c:v>46</c:v>
                </c:pt>
                <c:pt idx="9">
                  <c:v>30</c:v>
                </c:pt>
                <c:pt idx="10">
                  <c:v>30</c:v>
                </c:pt>
              </c:numCache>
            </c:numRef>
          </c:val>
          <c:extLst xmlns:c16r2="http://schemas.microsoft.com/office/drawing/2015/06/chart">
            <c:ext xmlns:c16="http://schemas.microsoft.com/office/drawing/2014/chart" uri="{C3380CC4-5D6E-409C-BE32-E72D297353CC}">
              <c16:uniqueId val="{00000000-FCC8-4B0F-914B-381226BDE087}"/>
            </c:ext>
          </c:extLst>
        </c:ser>
        <c:dLbls>
          <c:showLegendKey val="0"/>
          <c:showVal val="1"/>
          <c:showCatName val="0"/>
          <c:showSerName val="0"/>
          <c:showPercent val="0"/>
          <c:showBubbleSize val="0"/>
        </c:dLbls>
        <c:gapWidth val="164"/>
        <c:overlap val="-35"/>
        <c:axId val="327834160"/>
        <c:axId val="327835336"/>
      </c:barChart>
      <c:catAx>
        <c:axId val="327834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lumMod val="20000"/>
                    <a:lumOff val="80000"/>
                  </a:schemeClr>
                </a:solidFill>
                <a:latin typeface="+mn-lt"/>
                <a:ea typeface="+mn-ea"/>
                <a:cs typeface="+mn-cs"/>
              </a:defRPr>
            </a:pPr>
            <a:endParaRPr lang="ar-JO"/>
          </a:p>
        </c:txPr>
        <c:crossAx val="327835336"/>
        <c:crosses val="autoZero"/>
        <c:auto val="1"/>
        <c:lblAlgn val="ctr"/>
        <c:lblOffset val="100"/>
        <c:noMultiLvlLbl val="0"/>
      </c:catAx>
      <c:valAx>
        <c:axId val="327835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lumMod val="20000"/>
                    <a:lumOff val="80000"/>
                  </a:schemeClr>
                </a:solidFill>
                <a:latin typeface="+mn-lt"/>
                <a:ea typeface="+mn-ea"/>
                <a:cs typeface="+mn-cs"/>
              </a:defRPr>
            </a:pPr>
            <a:endParaRPr lang="ar-JO"/>
          </a:p>
        </c:txPr>
        <c:crossAx val="32783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ar-J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696104163450159E-2"/>
          <c:y val="2.1952897494373489E-2"/>
          <c:w val="0.86458065964618247"/>
          <c:h val="0.91950604252063051"/>
        </c:manualLayout>
      </c:layout>
      <c:pie3D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4D21-4C78-83E0-36032710B01E}"/>
              </c:ext>
            </c:extLst>
          </c:dPt>
          <c:dPt>
            <c:idx val="1"/>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4D21-4C78-83E0-36032710B01E}"/>
              </c:ext>
            </c:extLst>
          </c:dPt>
          <c:dPt>
            <c:idx val="2"/>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4D21-4C78-83E0-36032710B01E}"/>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4D21-4C78-83E0-36032710B01E}"/>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4D21-4C78-83E0-36032710B01E}"/>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4D21-4C78-83E0-36032710B01E}"/>
              </c:ext>
            </c:extLst>
          </c:dPt>
          <c:dLbls>
            <c:dLbl>
              <c:idx val="2"/>
              <c:layout>
                <c:manualLayout>
                  <c:x val="9.7724641037517365E-2"/>
                  <c:y val="6.047322895261649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6.7617595594668317E-2"/>
                  <c:y val="0.130832318015675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3.9041351448715969E-2"/>
                  <c:y val="8.6853606347705406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1.2146183932890742E-2"/>
                  <c:y val="4.1216441478302522E-2"/>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J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Sheet1!$A$2:$A$7</c:f>
              <c:strCache>
                <c:ptCount val="6"/>
                <c:pt idx="0">
                  <c:v>U.S.A</c:v>
                </c:pt>
                <c:pt idx="1">
                  <c:v>Australia</c:v>
                </c:pt>
                <c:pt idx="2">
                  <c:v>Canada</c:v>
                </c:pt>
                <c:pt idx="3">
                  <c:v>UK</c:v>
                </c:pt>
                <c:pt idx="4">
                  <c:v>Ireland</c:v>
                </c:pt>
                <c:pt idx="5">
                  <c:v>Other</c:v>
                </c:pt>
              </c:strCache>
            </c:strRef>
          </c:cat>
          <c:val>
            <c:numRef>
              <c:f>Sheet1!$B$2:$B$7</c:f>
              <c:numCache>
                <c:formatCode>General</c:formatCode>
                <c:ptCount val="6"/>
                <c:pt idx="0">
                  <c:v>52</c:v>
                </c:pt>
                <c:pt idx="1">
                  <c:v>9</c:v>
                </c:pt>
                <c:pt idx="2">
                  <c:v>7</c:v>
                </c:pt>
                <c:pt idx="3">
                  <c:v>5</c:v>
                </c:pt>
                <c:pt idx="4">
                  <c:v>4</c:v>
                </c:pt>
                <c:pt idx="5">
                  <c:v>2</c:v>
                </c:pt>
              </c:numCache>
            </c:numRef>
          </c:val>
          <c:extLst xmlns:c16r2="http://schemas.microsoft.com/office/drawing/2015/06/chart">
            <c:ext xmlns:c16="http://schemas.microsoft.com/office/drawing/2014/chart" uri="{C3380CC4-5D6E-409C-BE32-E72D297353CC}">
              <c16:uniqueId val="{00000000-B4FE-460A-906A-1E1F059CEA2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J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J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3CA7-4BBA-92A0-5B24472D1A5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3CA7-4BBA-92A0-5B24472D1A5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3CA7-4BBA-92A0-5B24472D1A5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3CA7-4BBA-92A0-5B24472D1A5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9-3CA7-4BBA-92A0-5B24472D1A5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B-3CA7-4BBA-92A0-5B24472D1A5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D-3CA7-4BBA-92A0-5B24472D1A53}"/>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F-3CA7-4BBA-92A0-5B24472D1A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ar-J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Sheet1!$A$2:$A$9</c:f>
              <c:strCache>
                <c:ptCount val="8"/>
                <c:pt idx="0">
                  <c:v>U.S.A</c:v>
                </c:pt>
                <c:pt idx="1">
                  <c:v>Jordan</c:v>
                </c:pt>
                <c:pt idx="2">
                  <c:v>UK</c:v>
                </c:pt>
                <c:pt idx="3">
                  <c:v>Canada</c:v>
                </c:pt>
                <c:pt idx="4">
                  <c:v>Australia</c:v>
                </c:pt>
                <c:pt idx="5">
                  <c:v>Ireland</c:v>
                </c:pt>
                <c:pt idx="6">
                  <c:v>Japan </c:v>
                </c:pt>
                <c:pt idx="7">
                  <c:v>Other</c:v>
                </c:pt>
              </c:strCache>
            </c:strRef>
          </c:cat>
          <c:val>
            <c:numRef>
              <c:f>Sheet1!$B$2:$B$9</c:f>
              <c:numCache>
                <c:formatCode>General</c:formatCode>
                <c:ptCount val="8"/>
                <c:pt idx="0">
                  <c:v>467</c:v>
                </c:pt>
                <c:pt idx="1">
                  <c:v>168</c:v>
                </c:pt>
                <c:pt idx="2">
                  <c:v>140</c:v>
                </c:pt>
                <c:pt idx="3">
                  <c:v>59</c:v>
                </c:pt>
                <c:pt idx="4">
                  <c:v>36</c:v>
                </c:pt>
                <c:pt idx="5">
                  <c:v>7</c:v>
                </c:pt>
                <c:pt idx="6">
                  <c:v>6</c:v>
                </c:pt>
                <c:pt idx="7">
                  <c:v>46</c:v>
                </c:pt>
              </c:numCache>
            </c:numRef>
          </c:val>
          <c:extLst xmlns:c16r2="http://schemas.microsoft.com/office/drawing/2015/06/chart">
            <c:ext xmlns:c16="http://schemas.microsoft.com/office/drawing/2014/chart" uri="{C3380CC4-5D6E-409C-BE32-E72D297353CC}">
              <c16:uniqueId val="{00000000-9EE5-4FFE-8A2B-B51464435829}"/>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ar-J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R&amp;D + Publications</c:v>
                </c:pt>
              </c:strCache>
            </c:strRef>
          </c:tx>
          <c:spPr>
            <a:noFill/>
            <a:ln w="25400" cap="flat" cmpd="sng" algn="ctr">
              <a:solidFill>
                <a:schemeClr val="accent1"/>
              </a:solidFill>
              <a:miter lim="800000"/>
            </a:ln>
            <a:effectLst/>
          </c:spPr>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General</c:formatCode>
                <c:ptCount val="10"/>
                <c:pt idx="0">
                  <c:v>460416</c:v>
                </c:pt>
                <c:pt idx="1">
                  <c:v>371682</c:v>
                </c:pt>
                <c:pt idx="2">
                  <c:v>481986</c:v>
                </c:pt>
                <c:pt idx="3">
                  <c:v>599822</c:v>
                </c:pt>
                <c:pt idx="4">
                  <c:v>647874</c:v>
                </c:pt>
                <c:pt idx="5">
                  <c:v>2105000</c:v>
                </c:pt>
                <c:pt idx="6">
                  <c:v>1597006</c:v>
                </c:pt>
                <c:pt idx="7">
                  <c:v>1384139</c:v>
                </c:pt>
                <c:pt idx="8">
                  <c:v>1874933</c:v>
                </c:pt>
                <c:pt idx="9">
                  <c:v>2202137</c:v>
                </c:pt>
              </c:numCache>
            </c:numRef>
          </c:val>
          <c:extLst xmlns:c16r2="http://schemas.microsoft.com/office/drawing/2015/06/chart">
            <c:ext xmlns:c16="http://schemas.microsoft.com/office/drawing/2014/chart" uri="{C3380CC4-5D6E-409C-BE32-E72D297353CC}">
              <c16:uniqueId val="{00000000-431A-4EC1-82BB-1E1B5AD1408C}"/>
            </c:ext>
          </c:extLst>
        </c:ser>
        <c:ser>
          <c:idx val="1"/>
          <c:order val="1"/>
          <c:tx>
            <c:strRef>
              <c:f>Sheet1!$A$3</c:f>
              <c:strCache>
                <c:ptCount val="1"/>
                <c:pt idx="0">
                  <c:v>Database Subscriptions</c:v>
                </c:pt>
              </c:strCache>
            </c:strRef>
          </c:tx>
          <c:spPr>
            <a:noFill/>
            <a:ln w="25400" cap="flat" cmpd="sng" algn="ctr">
              <a:solidFill>
                <a:schemeClr val="accent2"/>
              </a:solidFill>
              <a:miter lim="800000"/>
            </a:ln>
            <a:effectLst/>
          </c:spPr>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General</c:formatCode>
                <c:ptCount val="10"/>
                <c:pt idx="0">
                  <c:v>0</c:v>
                </c:pt>
                <c:pt idx="1">
                  <c:v>0</c:v>
                </c:pt>
                <c:pt idx="2">
                  <c:v>0</c:v>
                </c:pt>
                <c:pt idx="3">
                  <c:v>0</c:v>
                </c:pt>
                <c:pt idx="4">
                  <c:v>0</c:v>
                </c:pt>
                <c:pt idx="5">
                  <c:v>0</c:v>
                </c:pt>
                <c:pt idx="6">
                  <c:v>107706</c:v>
                </c:pt>
                <c:pt idx="7">
                  <c:v>273009</c:v>
                </c:pt>
                <c:pt idx="8">
                  <c:v>231097</c:v>
                </c:pt>
                <c:pt idx="9">
                  <c:v>403978</c:v>
                </c:pt>
              </c:numCache>
            </c:numRef>
          </c:val>
          <c:extLst xmlns:c16r2="http://schemas.microsoft.com/office/drawing/2015/06/chart">
            <c:ext xmlns:c16="http://schemas.microsoft.com/office/drawing/2014/chart" uri="{C3380CC4-5D6E-409C-BE32-E72D297353CC}">
              <c16:uniqueId val="{00000001-431A-4EC1-82BB-1E1B5AD1408C}"/>
            </c:ext>
          </c:extLst>
        </c:ser>
        <c:ser>
          <c:idx val="2"/>
          <c:order val="2"/>
          <c:tx>
            <c:strRef>
              <c:f>Sheet1!$A$4</c:f>
              <c:strCache>
                <c:ptCount val="1"/>
                <c:pt idx="0">
                  <c:v>Sponsered Postgraduate</c:v>
                </c:pt>
              </c:strCache>
            </c:strRef>
          </c:tx>
          <c:spPr>
            <a:noFill/>
            <a:ln w="25400" cap="flat" cmpd="sng" algn="ctr">
              <a:solidFill>
                <a:schemeClr val="accent3"/>
              </a:solidFill>
              <a:miter lim="800000"/>
            </a:ln>
            <a:effectLst/>
          </c:spPr>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General</c:formatCode>
                <c:ptCount val="10"/>
                <c:pt idx="0">
                  <c:v>1924865</c:v>
                </c:pt>
                <c:pt idx="1">
                  <c:v>1361295</c:v>
                </c:pt>
                <c:pt idx="2">
                  <c:v>2499372</c:v>
                </c:pt>
                <c:pt idx="3">
                  <c:v>2499372</c:v>
                </c:pt>
                <c:pt idx="4">
                  <c:v>4123409</c:v>
                </c:pt>
                <c:pt idx="5">
                  <c:v>4657228</c:v>
                </c:pt>
                <c:pt idx="6">
                  <c:v>4499629</c:v>
                </c:pt>
                <c:pt idx="7">
                  <c:v>4104915</c:v>
                </c:pt>
                <c:pt idx="8">
                  <c:v>2592491</c:v>
                </c:pt>
                <c:pt idx="9">
                  <c:v>1795917</c:v>
                </c:pt>
              </c:numCache>
            </c:numRef>
          </c:val>
          <c:extLst xmlns:c16r2="http://schemas.microsoft.com/office/drawing/2015/06/chart">
            <c:ext xmlns:c16="http://schemas.microsoft.com/office/drawing/2014/chart" uri="{C3380CC4-5D6E-409C-BE32-E72D297353CC}">
              <c16:uniqueId val="{00000002-431A-4EC1-82BB-1E1B5AD1408C}"/>
            </c:ext>
          </c:extLst>
        </c:ser>
        <c:ser>
          <c:idx val="3"/>
          <c:order val="3"/>
          <c:tx>
            <c:strRef>
              <c:f>Sheet1!$A$5</c:f>
              <c:strCache>
                <c:ptCount val="1"/>
                <c:pt idx="0">
                  <c:v>International Conferences</c:v>
                </c:pt>
              </c:strCache>
            </c:strRef>
          </c:tx>
          <c:spPr>
            <a:noFill/>
            <a:ln w="25400" cap="flat" cmpd="sng" algn="ctr">
              <a:solidFill>
                <a:schemeClr val="accent4"/>
              </a:solidFill>
              <a:miter lim="800000"/>
            </a:ln>
            <a:effectLst/>
          </c:spPr>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General</c:formatCode>
                <c:ptCount val="10"/>
                <c:pt idx="0">
                  <c:v>141937</c:v>
                </c:pt>
                <c:pt idx="1">
                  <c:v>148429</c:v>
                </c:pt>
                <c:pt idx="2">
                  <c:v>215645</c:v>
                </c:pt>
                <c:pt idx="3">
                  <c:v>175280</c:v>
                </c:pt>
                <c:pt idx="4">
                  <c:v>215645</c:v>
                </c:pt>
                <c:pt idx="5">
                  <c:v>219845</c:v>
                </c:pt>
                <c:pt idx="6">
                  <c:v>271879</c:v>
                </c:pt>
                <c:pt idx="7">
                  <c:v>254782</c:v>
                </c:pt>
                <c:pt idx="8">
                  <c:v>299908</c:v>
                </c:pt>
                <c:pt idx="9">
                  <c:v>268159</c:v>
                </c:pt>
              </c:numCache>
            </c:numRef>
          </c:val>
          <c:extLst xmlns:c16r2="http://schemas.microsoft.com/office/drawing/2015/06/chart">
            <c:ext xmlns:c16="http://schemas.microsoft.com/office/drawing/2014/chart" uri="{C3380CC4-5D6E-409C-BE32-E72D297353CC}">
              <c16:uniqueId val="{00000003-431A-4EC1-82BB-1E1B5AD1408C}"/>
            </c:ext>
          </c:extLst>
        </c:ser>
        <c:dLbls>
          <c:showLegendKey val="0"/>
          <c:showVal val="0"/>
          <c:showCatName val="0"/>
          <c:showSerName val="0"/>
          <c:showPercent val="0"/>
          <c:showBubbleSize val="0"/>
        </c:dLbls>
        <c:gapWidth val="164"/>
        <c:overlap val="-35"/>
        <c:axId val="327838864"/>
        <c:axId val="327831808"/>
      </c:barChart>
      <c:catAx>
        <c:axId val="327838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lumMod val="20000"/>
                    <a:lumOff val="80000"/>
                  </a:schemeClr>
                </a:solidFill>
                <a:latin typeface="+mn-lt"/>
                <a:ea typeface="+mn-ea"/>
                <a:cs typeface="+mn-cs"/>
              </a:defRPr>
            </a:pPr>
            <a:endParaRPr lang="ar-JO"/>
          </a:p>
        </c:txPr>
        <c:crossAx val="327831808"/>
        <c:crosses val="autoZero"/>
        <c:auto val="1"/>
        <c:lblAlgn val="ctr"/>
        <c:lblOffset val="100"/>
        <c:noMultiLvlLbl val="0"/>
      </c:catAx>
      <c:valAx>
        <c:axId val="327831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lumMod val="20000"/>
                    <a:lumOff val="80000"/>
                  </a:schemeClr>
                </a:solidFill>
                <a:latin typeface="+mn-lt"/>
                <a:ea typeface="+mn-ea"/>
                <a:cs typeface="+mn-cs"/>
              </a:defRPr>
            </a:pPr>
            <a:endParaRPr lang="ar-JO"/>
          </a:p>
        </c:txPr>
        <c:crossAx val="327838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accent1">
                  <a:lumMod val="20000"/>
                  <a:lumOff val="80000"/>
                </a:schemeClr>
              </a:solidFill>
              <a:latin typeface="+mn-lt"/>
              <a:ea typeface="+mn-ea"/>
              <a:cs typeface="+mn-cs"/>
            </a:defRPr>
          </a:pPr>
          <a:endParaRPr lang="ar-JO"/>
        </a:p>
      </c:txPr>
    </c:legend>
    <c:plotVisOnly val="1"/>
    <c:dispBlanksAs val="gap"/>
    <c:showDLblsOverMax val="0"/>
  </c:chart>
  <c:spPr>
    <a:noFill/>
    <a:ln>
      <a:noFill/>
    </a:ln>
    <a:effectLst/>
  </c:spPr>
  <c:txPr>
    <a:bodyPr/>
    <a:lstStyle/>
    <a:p>
      <a:pPr>
        <a:defRPr/>
      </a:pPr>
      <a:endParaRPr lang="ar-J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21"/>
            <a:ext cx="7772401" cy="1102519"/>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08168" indent="0" algn="ctr">
              <a:buNone/>
              <a:defRPr>
                <a:solidFill>
                  <a:schemeClr val="tx1">
                    <a:tint val="75000"/>
                  </a:schemeClr>
                </a:solidFill>
              </a:defRPr>
            </a:lvl2pPr>
            <a:lvl3pPr marL="816336" indent="0" algn="ctr">
              <a:buNone/>
              <a:defRPr>
                <a:solidFill>
                  <a:schemeClr val="tx1">
                    <a:tint val="75000"/>
                  </a:schemeClr>
                </a:solidFill>
              </a:defRPr>
            </a:lvl3pPr>
            <a:lvl4pPr marL="1224503" indent="0" algn="ctr">
              <a:buNone/>
              <a:defRPr>
                <a:solidFill>
                  <a:schemeClr val="tx1">
                    <a:tint val="75000"/>
                  </a:schemeClr>
                </a:solidFill>
              </a:defRPr>
            </a:lvl4pPr>
            <a:lvl5pPr marL="1632671" indent="0" algn="ctr">
              <a:buNone/>
              <a:defRPr>
                <a:solidFill>
                  <a:schemeClr val="tx1">
                    <a:tint val="75000"/>
                  </a:schemeClr>
                </a:solidFill>
              </a:defRPr>
            </a:lvl5pPr>
            <a:lvl6pPr marL="2040839" indent="0" algn="ctr">
              <a:buNone/>
              <a:defRPr>
                <a:solidFill>
                  <a:schemeClr val="tx1">
                    <a:tint val="75000"/>
                  </a:schemeClr>
                </a:solidFill>
              </a:defRPr>
            </a:lvl6pPr>
            <a:lvl7pPr marL="2449007" indent="0" algn="ctr">
              <a:buNone/>
              <a:defRPr>
                <a:solidFill>
                  <a:schemeClr val="tx1">
                    <a:tint val="75000"/>
                  </a:schemeClr>
                </a:solidFill>
              </a:defRPr>
            </a:lvl7pPr>
            <a:lvl8pPr marL="2857175" indent="0" algn="ctr">
              <a:buNone/>
              <a:defRPr>
                <a:solidFill>
                  <a:schemeClr val="tx1">
                    <a:tint val="75000"/>
                  </a:schemeClr>
                </a:solidFill>
              </a:defRPr>
            </a:lvl8pPr>
            <a:lvl9pPr marL="326534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D3A50AD-A9B3-435C-B40F-031BED92D7D4}" type="datetimeFigureOut">
              <a:rPr lang="ar-SA" smtClean="0"/>
              <a:t>07/06/1439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88779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3A50AD-A9B3-435C-B40F-031BED92D7D4}" type="datetimeFigureOut">
              <a:rPr lang="ar-SA" smtClean="0"/>
              <a:t>07/06/1439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297130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1" y="205981"/>
            <a:ext cx="2057400" cy="4388644"/>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05981"/>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3A50AD-A9B3-435C-B40F-031BED92D7D4}" type="datetimeFigureOut">
              <a:rPr lang="ar-SA" smtClean="0"/>
              <a:t>07/06/1439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233584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3A50AD-A9B3-435C-B40F-031BED92D7D4}" type="datetimeFigureOut">
              <a:rPr lang="ar-SA" smtClean="0"/>
              <a:t>07/06/1439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40296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2" y="3305178"/>
            <a:ext cx="7772401" cy="1021556"/>
          </a:xfrm>
        </p:spPr>
        <p:txBody>
          <a:bodyPr anchor="t"/>
          <a:lstStyle>
            <a:lvl1pPr algn="r">
              <a:defRPr sz="36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2" y="2180036"/>
            <a:ext cx="7772401" cy="1125140"/>
          </a:xfrm>
        </p:spPr>
        <p:txBody>
          <a:bodyPr anchor="b"/>
          <a:lstStyle>
            <a:lvl1pPr marL="0" indent="0">
              <a:buNone/>
              <a:defRPr sz="1800">
                <a:solidFill>
                  <a:schemeClr val="tx1">
                    <a:tint val="75000"/>
                  </a:schemeClr>
                </a:solidFill>
              </a:defRPr>
            </a:lvl1pPr>
            <a:lvl2pPr marL="408168" indent="0">
              <a:buNone/>
              <a:defRPr sz="1600">
                <a:solidFill>
                  <a:schemeClr val="tx1">
                    <a:tint val="75000"/>
                  </a:schemeClr>
                </a:solidFill>
              </a:defRPr>
            </a:lvl2pPr>
            <a:lvl3pPr marL="816336" indent="0">
              <a:buNone/>
              <a:defRPr sz="1400">
                <a:solidFill>
                  <a:schemeClr val="tx1">
                    <a:tint val="75000"/>
                  </a:schemeClr>
                </a:solidFill>
              </a:defRPr>
            </a:lvl3pPr>
            <a:lvl4pPr marL="1224503" indent="0">
              <a:buNone/>
              <a:defRPr sz="1300">
                <a:solidFill>
                  <a:schemeClr val="tx1">
                    <a:tint val="75000"/>
                  </a:schemeClr>
                </a:solidFill>
              </a:defRPr>
            </a:lvl4pPr>
            <a:lvl5pPr marL="1632671" indent="0">
              <a:buNone/>
              <a:defRPr sz="1300">
                <a:solidFill>
                  <a:schemeClr val="tx1">
                    <a:tint val="75000"/>
                  </a:schemeClr>
                </a:solidFill>
              </a:defRPr>
            </a:lvl5pPr>
            <a:lvl6pPr marL="2040839" indent="0">
              <a:buNone/>
              <a:defRPr sz="1300">
                <a:solidFill>
                  <a:schemeClr val="tx1">
                    <a:tint val="75000"/>
                  </a:schemeClr>
                </a:solidFill>
              </a:defRPr>
            </a:lvl6pPr>
            <a:lvl7pPr marL="2449007" indent="0">
              <a:buNone/>
              <a:defRPr sz="1300">
                <a:solidFill>
                  <a:schemeClr val="tx1">
                    <a:tint val="75000"/>
                  </a:schemeClr>
                </a:solidFill>
              </a:defRPr>
            </a:lvl7pPr>
            <a:lvl8pPr marL="2857175" indent="0">
              <a:buNone/>
              <a:defRPr sz="1300">
                <a:solidFill>
                  <a:schemeClr val="tx1">
                    <a:tint val="75000"/>
                  </a:schemeClr>
                </a:solidFill>
              </a:defRPr>
            </a:lvl8pPr>
            <a:lvl9pPr marL="3265342" indent="0">
              <a:buNone/>
              <a:defRPr sz="13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D3A50AD-A9B3-435C-B40F-031BED92D7D4}" type="datetimeFigureOut">
              <a:rPr lang="ar-SA" smtClean="0"/>
              <a:t>07/06/1439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429030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200152"/>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1" y="1200152"/>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D3A50AD-A9B3-435C-B40F-031BED92D7D4}" type="datetimeFigureOut">
              <a:rPr lang="ar-SA" smtClean="0"/>
              <a:t>07/06/1439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416562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100" b="1"/>
            </a:lvl1pPr>
            <a:lvl2pPr marL="408168" indent="0">
              <a:buNone/>
              <a:defRPr sz="1800" b="1"/>
            </a:lvl2pPr>
            <a:lvl3pPr marL="816336" indent="0">
              <a:buNone/>
              <a:defRPr sz="1600" b="1"/>
            </a:lvl3pPr>
            <a:lvl4pPr marL="1224503" indent="0">
              <a:buNone/>
              <a:defRPr sz="1400" b="1"/>
            </a:lvl4pPr>
            <a:lvl5pPr marL="1632671" indent="0">
              <a:buNone/>
              <a:defRPr sz="1400" b="1"/>
            </a:lvl5pPr>
            <a:lvl6pPr marL="2040839" indent="0">
              <a:buNone/>
              <a:defRPr sz="1400" b="1"/>
            </a:lvl6pPr>
            <a:lvl7pPr marL="2449007" indent="0">
              <a:buNone/>
              <a:defRPr sz="1400" b="1"/>
            </a:lvl7pPr>
            <a:lvl8pPr marL="2857175" indent="0">
              <a:buNone/>
              <a:defRPr sz="1400" b="1"/>
            </a:lvl8pPr>
            <a:lvl9pPr marL="3265342" indent="0">
              <a:buNone/>
              <a:defRPr sz="14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7"/>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7" y="1151335"/>
            <a:ext cx="4041775" cy="479822"/>
          </a:xfrm>
        </p:spPr>
        <p:txBody>
          <a:bodyPr anchor="b"/>
          <a:lstStyle>
            <a:lvl1pPr marL="0" indent="0">
              <a:buNone/>
              <a:defRPr sz="2100" b="1"/>
            </a:lvl1pPr>
            <a:lvl2pPr marL="408168" indent="0">
              <a:buNone/>
              <a:defRPr sz="1800" b="1"/>
            </a:lvl2pPr>
            <a:lvl3pPr marL="816336" indent="0">
              <a:buNone/>
              <a:defRPr sz="1600" b="1"/>
            </a:lvl3pPr>
            <a:lvl4pPr marL="1224503" indent="0">
              <a:buNone/>
              <a:defRPr sz="1400" b="1"/>
            </a:lvl4pPr>
            <a:lvl5pPr marL="1632671" indent="0">
              <a:buNone/>
              <a:defRPr sz="1400" b="1"/>
            </a:lvl5pPr>
            <a:lvl6pPr marL="2040839" indent="0">
              <a:buNone/>
              <a:defRPr sz="1400" b="1"/>
            </a:lvl6pPr>
            <a:lvl7pPr marL="2449007" indent="0">
              <a:buNone/>
              <a:defRPr sz="1400" b="1"/>
            </a:lvl7pPr>
            <a:lvl8pPr marL="2857175" indent="0">
              <a:buNone/>
              <a:defRPr sz="1400" b="1"/>
            </a:lvl8pPr>
            <a:lvl9pPr marL="3265342" indent="0">
              <a:buNone/>
              <a:defRPr sz="14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7" y="1631157"/>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D3A50AD-A9B3-435C-B40F-031BED92D7D4}" type="datetimeFigureOut">
              <a:rPr lang="ar-SA" smtClean="0"/>
              <a:t>07/06/1439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220258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D3A50AD-A9B3-435C-B40F-031BED92D7D4}" type="datetimeFigureOut">
              <a:rPr lang="ar-SA" smtClean="0"/>
              <a:t>07/06/1439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211353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D3A50AD-A9B3-435C-B40F-031BED92D7D4}" type="datetimeFigureOut">
              <a:rPr lang="ar-SA" smtClean="0"/>
              <a:t>07/06/1439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2738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8"/>
            <a:ext cx="3008313" cy="871538"/>
          </a:xfrm>
        </p:spPr>
        <p:txBody>
          <a:bodyPr anchor="b"/>
          <a:lstStyle>
            <a:lvl1pPr algn="r">
              <a:defRPr sz="18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1" y="204790"/>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076327"/>
            <a:ext cx="3008313" cy="3518297"/>
          </a:xfrm>
        </p:spPr>
        <p:txBody>
          <a:bodyPr/>
          <a:lstStyle>
            <a:lvl1pPr marL="0" indent="0">
              <a:buNone/>
              <a:defRPr sz="1300"/>
            </a:lvl1pPr>
            <a:lvl2pPr marL="408168" indent="0">
              <a:buNone/>
              <a:defRPr sz="1100"/>
            </a:lvl2pPr>
            <a:lvl3pPr marL="816336" indent="0">
              <a:buNone/>
              <a:defRPr sz="900"/>
            </a:lvl3pPr>
            <a:lvl4pPr marL="1224503" indent="0">
              <a:buNone/>
              <a:defRPr sz="800"/>
            </a:lvl4pPr>
            <a:lvl5pPr marL="1632671" indent="0">
              <a:buNone/>
              <a:defRPr sz="800"/>
            </a:lvl5pPr>
            <a:lvl6pPr marL="2040839" indent="0">
              <a:buNone/>
              <a:defRPr sz="800"/>
            </a:lvl6pPr>
            <a:lvl7pPr marL="2449007" indent="0">
              <a:buNone/>
              <a:defRPr sz="800"/>
            </a:lvl7pPr>
            <a:lvl8pPr marL="2857175" indent="0">
              <a:buNone/>
              <a:defRPr sz="800"/>
            </a:lvl8pPr>
            <a:lvl9pPr marL="3265342" indent="0">
              <a:buNone/>
              <a:defRPr sz="8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3A50AD-A9B3-435C-B40F-031BED92D7D4}" type="datetimeFigureOut">
              <a:rPr lang="ar-SA" smtClean="0"/>
              <a:t>07/06/1439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234377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r">
              <a:defRPr sz="18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459582"/>
            <a:ext cx="5486400" cy="3086100"/>
          </a:xfrm>
        </p:spPr>
        <p:txBody>
          <a:bodyPr/>
          <a:lstStyle>
            <a:lvl1pPr marL="0" indent="0">
              <a:buNone/>
              <a:defRPr sz="2900"/>
            </a:lvl1pPr>
            <a:lvl2pPr marL="408168" indent="0">
              <a:buNone/>
              <a:defRPr sz="2500"/>
            </a:lvl2pPr>
            <a:lvl3pPr marL="816336" indent="0">
              <a:buNone/>
              <a:defRPr sz="2100"/>
            </a:lvl3pPr>
            <a:lvl4pPr marL="1224503" indent="0">
              <a:buNone/>
              <a:defRPr sz="1800"/>
            </a:lvl4pPr>
            <a:lvl5pPr marL="1632671" indent="0">
              <a:buNone/>
              <a:defRPr sz="1800"/>
            </a:lvl5pPr>
            <a:lvl6pPr marL="2040839" indent="0">
              <a:buNone/>
              <a:defRPr sz="1800"/>
            </a:lvl6pPr>
            <a:lvl7pPr marL="2449007" indent="0">
              <a:buNone/>
              <a:defRPr sz="1800"/>
            </a:lvl7pPr>
            <a:lvl8pPr marL="2857175" indent="0">
              <a:buNone/>
              <a:defRPr sz="1800"/>
            </a:lvl8pPr>
            <a:lvl9pPr marL="3265342" indent="0">
              <a:buNone/>
              <a:defRPr sz="1800"/>
            </a:lvl9pPr>
          </a:lstStyle>
          <a:p>
            <a:endParaRPr lang="ar-SA"/>
          </a:p>
        </p:txBody>
      </p:sp>
      <p:sp>
        <p:nvSpPr>
          <p:cNvPr id="4" name="عنصر نائب للنص 3"/>
          <p:cNvSpPr>
            <a:spLocks noGrp="1"/>
          </p:cNvSpPr>
          <p:nvPr>
            <p:ph type="body" sz="half" idx="2"/>
          </p:nvPr>
        </p:nvSpPr>
        <p:spPr>
          <a:xfrm>
            <a:off x="1792288" y="4025504"/>
            <a:ext cx="5486400" cy="603647"/>
          </a:xfrm>
        </p:spPr>
        <p:txBody>
          <a:bodyPr/>
          <a:lstStyle>
            <a:lvl1pPr marL="0" indent="0">
              <a:buNone/>
              <a:defRPr sz="1300"/>
            </a:lvl1pPr>
            <a:lvl2pPr marL="408168" indent="0">
              <a:buNone/>
              <a:defRPr sz="1100"/>
            </a:lvl2pPr>
            <a:lvl3pPr marL="816336" indent="0">
              <a:buNone/>
              <a:defRPr sz="900"/>
            </a:lvl3pPr>
            <a:lvl4pPr marL="1224503" indent="0">
              <a:buNone/>
              <a:defRPr sz="800"/>
            </a:lvl4pPr>
            <a:lvl5pPr marL="1632671" indent="0">
              <a:buNone/>
              <a:defRPr sz="800"/>
            </a:lvl5pPr>
            <a:lvl6pPr marL="2040839" indent="0">
              <a:buNone/>
              <a:defRPr sz="800"/>
            </a:lvl6pPr>
            <a:lvl7pPr marL="2449007" indent="0">
              <a:buNone/>
              <a:defRPr sz="800"/>
            </a:lvl7pPr>
            <a:lvl8pPr marL="2857175" indent="0">
              <a:buNone/>
              <a:defRPr sz="800"/>
            </a:lvl8pPr>
            <a:lvl9pPr marL="3265342" indent="0">
              <a:buNone/>
              <a:defRPr sz="8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3A50AD-A9B3-435C-B40F-031BED92D7D4}" type="datetimeFigureOut">
              <a:rPr lang="ar-SA" smtClean="0"/>
              <a:t>07/06/1439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6AE9922-9996-47F8-B4FE-1EDDFBF488DA}" type="slidenum">
              <a:rPr lang="ar-SA" smtClean="0"/>
              <a:t>‹#›</a:t>
            </a:fld>
            <a:endParaRPr lang="ar-SA"/>
          </a:p>
        </p:txBody>
      </p:sp>
    </p:spTree>
    <p:extLst>
      <p:ext uri="{BB962C8B-B14F-4D97-AF65-F5344CB8AC3E}">
        <p14:creationId xmlns:p14="http://schemas.microsoft.com/office/powerpoint/2010/main" val="58632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1" y="205978"/>
            <a:ext cx="8229600" cy="857250"/>
          </a:xfrm>
          <a:prstGeom prst="rect">
            <a:avLst/>
          </a:prstGeom>
        </p:spPr>
        <p:txBody>
          <a:bodyPr vert="horz" lIns="81634" tIns="40817" rIns="81634" bIns="408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1" y="1200152"/>
            <a:ext cx="8229600" cy="3394472"/>
          </a:xfrm>
          <a:prstGeom prst="rect">
            <a:avLst/>
          </a:prstGeom>
        </p:spPr>
        <p:txBody>
          <a:bodyPr vert="horz" lIns="81634" tIns="40817" rIns="81634" bIns="408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4767264"/>
            <a:ext cx="2133600" cy="273844"/>
          </a:xfrm>
          <a:prstGeom prst="rect">
            <a:avLst/>
          </a:prstGeom>
        </p:spPr>
        <p:txBody>
          <a:bodyPr vert="horz" lIns="81634" tIns="40817" rIns="81634" bIns="40817" rtlCol="1" anchor="ctr"/>
          <a:lstStyle>
            <a:lvl1pPr algn="r">
              <a:defRPr sz="1100">
                <a:solidFill>
                  <a:schemeClr val="tx1">
                    <a:tint val="75000"/>
                  </a:schemeClr>
                </a:solidFill>
              </a:defRPr>
            </a:lvl1pPr>
          </a:lstStyle>
          <a:p>
            <a:fld id="{AD3A50AD-A9B3-435C-B40F-031BED92D7D4}" type="datetimeFigureOut">
              <a:rPr lang="ar-SA" smtClean="0"/>
              <a:t>07/06/1439</a:t>
            </a:fld>
            <a:endParaRPr lang="ar-SA"/>
          </a:p>
        </p:txBody>
      </p:sp>
      <p:sp>
        <p:nvSpPr>
          <p:cNvPr id="5" name="عنصر نائب للتذييل 4"/>
          <p:cNvSpPr>
            <a:spLocks noGrp="1"/>
          </p:cNvSpPr>
          <p:nvPr>
            <p:ph type="ftr" sz="quarter" idx="3"/>
          </p:nvPr>
        </p:nvSpPr>
        <p:spPr>
          <a:xfrm>
            <a:off x="3124201" y="4767264"/>
            <a:ext cx="2895600" cy="273844"/>
          </a:xfrm>
          <a:prstGeom prst="rect">
            <a:avLst/>
          </a:prstGeom>
        </p:spPr>
        <p:txBody>
          <a:bodyPr vert="horz" lIns="81634" tIns="40817" rIns="81634" bIns="40817" rtlCol="1" anchor="ctr"/>
          <a:lstStyle>
            <a:lvl1pPr algn="ctr">
              <a:defRPr sz="11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4767264"/>
            <a:ext cx="2133600" cy="273844"/>
          </a:xfrm>
          <a:prstGeom prst="rect">
            <a:avLst/>
          </a:prstGeom>
        </p:spPr>
        <p:txBody>
          <a:bodyPr vert="horz" lIns="81634" tIns="40817" rIns="81634" bIns="40817" rtlCol="1" anchor="ctr"/>
          <a:lstStyle>
            <a:lvl1pPr algn="l">
              <a:defRPr sz="1100">
                <a:solidFill>
                  <a:schemeClr val="tx1">
                    <a:tint val="75000"/>
                  </a:schemeClr>
                </a:solidFill>
              </a:defRPr>
            </a:lvl1pPr>
          </a:lstStyle>
          <a:p>
            <a:fld id="{D6AE9922-9996-47F8-B4FE-1EDDFBF488DA}" type="slidenum">
              <a:rPr lang="ar-SA" smtClean="0"/>
              <a:t>‹#›</a:t>
            </a:fld>
            <a:endParaRPr lang="ar-SA"/>
          </a:p>
        </p:txBody>
      </p:sp>
    </p:spTree>
    <p:extLst>
      <p:ext uri="{BB962C8B-B14F-4D97-AF65-F5344CB8AC3E}">
        <p14:creationId xmlns:p14="http://schemas.microsoft.com/office/powerpoint/2010/main" val="17327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6336" rtl="1" eaLnBrk="1" latinLnBrk="0" hangingPunct="1">
        <a:spcBef>
          <a:spcPct val="0"/>
        </a:spcBef>
        <a:buNone/>
        <a:defRPr sz="3900" kern="1200">
          <a:solidFill>
            <a:schemeClr val="tx1"/>
          </a:solidFill>
          <a:latin typeface="+mj-lt"/>
          <a:ea typeface="+mj-ea"/>
          <a:cs typeface="+mj-cs"/>
        </a:defRPr>
      </a:lvl1pPr>
    </p:titleStyle>
    <p:bodyStyle>
      <a:lvl1pPr marL="306126" indent="-306126" algn="r" defTabSz="816336" rtl="1"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273" indent="-255105" algn="r" defTabSz="816336" rtl="1"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19" indent="-204084" algn="r" defTabSz="816336" rtl="1"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588" indent="-204084" algn="r" defTabSz="816336"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755" indent="-204084" algn="r" defTabSz="816336"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923" indent="-204084" algn="r" defTabSz="816336"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91" indent="-204084" algn="r" defTabSz="816336"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58" indent="-204084" algn="r" defTabSz="816336"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427" indent="-204084" algn="r" defTabSz="816336"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816336" rtl="1" eaLnBrk="1" latinLnBrk="0" hangingPunct="1">
        <a:defRPr sz="1600" kern="1200">
          <a:solidFill>
            <a:schemeClr val="tx1"/>
          </a:solidFill>
          <a:latin typeface="+mn-lt"/>
          <a:ea typeface="+mn-ea"/>
          <a:cs typeface="+mn-cs"/>
        </a:defRPr>
      </a:lvl1pPr>
      <a:lvl2pPr marL="408168" algn="r" defTabSz="816336" rtl="1" eaLnBrk="1" latinLnBrk="0" hangingPunct="1">
        <a:defRPr sz="1600" kern="1200">
          <a:solidFill>
            <a:schemeClr val="tx1"/>
          </a:solidFill>
          <a:latin typeface="+mn-lt"/>
          <a:ea typeface="+mn-ea"/>
          <a:cs typeface="+mn-cs"/>
        </a:defRPr>
      </a:lvl2pPr>
      <a:lvl3pPr marL="816336" algn="r" defTabSz="816336" rtl="1" eaLnBrk="1" latinLnBrk="0" hangingPunct="1">
        <a:defRPr sz="1600" kern="1200">
          <a:solidFill>
            <a:schemeClr val="tx1"/>
          </a:solidFill>
          <a:latin typeface="+mn-lt"/>
          <a:ea typeface="+mn-ea"/>
          <a:cs typeface="+mn-cs"/>
        </a:defRPr>
      </a:lvl3pPr>
      <a:lvl4pPr marL="1224503" algn="r" defTabSz="816336" rtl="1" eaLnBrk="1" latinLnBrk="0" hangingPunct="1">
        <a:defRPr sz="1600" kern="1200">
          <a:solidFill>
            <a:schemeClr val="tx1"/>
          </a:solidFill>
          <a:latin typeface="+mn-lt"/>
          <a:ea typeface="+mn-ea"/>
          <a:cs typeface="+mn-cs"/>
        </a:defRPr>
      </a:lvl4pPr>
      <a:lvl5pPr marL="1632671" algn="r" defTabSz="816336" rtl="1" eaLnBrk="1" latinLnBrk="0" hangingPunct="1">
        <a:defRPr sz="1600" kern="1200">
          <a:solidFill>
            <a:schemeClr val="tx1"/>
          </a:solidFill>
          <a:latin typeface="+mn-lt"/>
          <a:ea typeface="+mn-ea"/>
          <a:cs typeface="+mn-cs"/>
        </a:defRPr>
      </a:lvl5pPr>
      <a:lvl6pPr marL="2040839" algn="r" defTabSz="816336" rtl="1" eaLnBrk="1" latinLnBrk="0" hangingPunct="1">
        <a:defRPr sz="1600" kern="1200">
          <a:solidFill>
            <a:schemeClr val="tx1"/>
          </a:solidFill>
          <a:latin typeface="+mn-lt"/>
          <a:ea typeface="+mn-ea"/>
          <a:cs typeface="+mn-cs"/>
        </a:defRPr>
      </a:lvl6pPr>
      <a:lvl7pPr marL="2449007" algn="r" defTabSz="816336" rtl="1" eaLnBrk="1" latinLnBrk="0" hangingPunct="1">
        <a:defRPr sz="1600" kern="1200">
          <a:solidFill>
            <a:schemeClr val="tx1"/>
          </a:solidFill>
          <a:latin typeface="+mn-lt"/>
          <a:ea typeface="+mn-ea"/>
          <a:cs typeface="+mn-cs"/>
        </a:defRPr>
      </a:lvl7pPr>
      <a:lvl8pPr marL="2857175" algn="r" defTabSz="816336" rtl="1" eaLnBrk="1" latinLnBrk="0" hangingPunct="1">
        <a:defRPr sz="1600" kern="1200">
          <a:solidFill>
            <a:schemeClr val="tx1"/>
          </a:solidFill>
          <a:latin typeface="+mn-lt"/>
          <a:ea typeface="+mn-ea"/>
          <a:cs typeface="+mn-cs"/>
        </a:defRPr>
      </a:lvl8pPr>
      <a:lvl9pPr marL="3265342" algn="r" defTabSz="816336"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18" Type="http://schemas.openxmlformats.org/officeDocument/2006/relationships/image" Target="../media/image27.gif"/><Relationship Id="rId26" Type="http://schemas.openxmlformats.org/officeDocument/2006/relationships/image" Target="../media/image35.png"/><Relationship Id="rId39" Type="http://schemas.openxmlformats.org/officeDocument/2006/relationships/image" Target="../media/image48.gif"/><Relationship Id="rId3" Type="http://schemas.openxmlformats.org/officeDocument/2006/relationships/image" Target="../media/image6.png"/><Relationship Id="rId21" Type="http://schemas.openxmlformats.org/officeDocument/2006/relationships/image" Target="../media/image30.gif"/><Relationship Id="rId34" Type="http://schemas.openxmlformats.org/officeDocument/2006/relationships/image" Target="../media/image43.png"/><Relationship Id="rId42" Type="http://schemas.openxmlformats.org/officeDocument/2006/relationships/image" Target="../media/image51.GIF"/><Relationship Id="rId47" Type="http://schemas.openxmlformats.org/officeDocument/2006/relationships/image" Target="../media/image56.gif"/><Relationship Id="rId7" Type="http://schemas.openxmlformats.org/officeDocument/2006/relationships/image" Target="../media/image16.gif"/><Relationship Id="rId12" Type="http://schemas.openxmlformats.org/officeDocument/2006/relationships/image" Target="../media/image21.png"/><Relationship Id="rId17" Type="http://schemas.openxmlformats.org/officeDocument/2006/relationships/image" Target="../media/image26.gif"/><Relationship Id="rId25" Type="http://schemas.openxmlformats.org/officeDocument/2006/relationships/image" Target="../media/image34.gif"/><Relationship Id="rId33" Type="http://schemas.openxmlformats.org/officeDocument/2006/relationships/image" Target="../media/image42.jpeg"/><Relationship Id="rId38" Type="http://schemas.openxmlformats.org/officeDocument/2006/relationships/image" Target="../media/image47.png"/><Relationship Id="rId46" Type="http://schemas.openxmlformats.org/officeDocument/2006/relationships/image" Target="../media/image55.GIF"/><Relationship Id="rId2" Type="http://schemas.openxmlformats.org/officeDocument/2006/relationships/image" Target="../media/image1.jpeg"/><Relationship Id="rId16" Type="http://schemas.openxmlformats.org/officeDocument/2006/relationships/image" Target="../media/image25.GIF"/><Relationship Id="rId20" Type="http://schemas.openxmlformats.org/officeDocument/2006/relationships/image" Target="../media/image29.gif"/><Relationship Id="rId29" Type="http://schemas.openxmlformats.org/officeDocument/2006/relationships/image" Target="../media/image38.png"/><Relationship Id="rId41" Type="http://schemas.openxmlformats.org/officeDocument/2006/relationships/image" Target="../media/image50.gif"/><Relationship Id="rId1" Type="http://schemas.openxmlformats.org/officeDocument/2006/relationships/slideLayout" Target="../slideLayouts/slideLayout1.xml"/><Relationship Id="rId6" Type="http://schemas.openxmlformats.org/officeDocument/2006/relationships/image" Target="../media/image15.gif"/><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gif"/><Relationship Id="rId37" Type="http://schemas.openxmlformats.org/officeDocument/2006/relationships/image" Target="../media/image46.png"/><Relationship Id="rId40" Type="http://schemas.openxmlformats.org/officeDocument/2006/relationships/image" Target="../media/image49.gif"/><Relationship Id="rId45" Type="http://schemas.openxmlformats.org/officeDocument/2006/relationships/image" Target="../media/image54.png"/><Relationship Id="rId5" Type="http://schemas.openxmlformats.org/officeDocument/2006/relationships/image" Target="../media/image14.GIF"/><Relationship Id="rId15" Type="http://schemas.openxmlformats.org/officeDocument/2006/relationships/image" Target="../media/image24.gif"/><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gif"/><Relationship Id="rId19" Type="http://schemas.openxmlformats.org/officeDocument/2006/relationships/image" Target="../media/image28.png"/><Relationship Id="rId31" Type="http://schemas.openxmlformats.org/officeDocument/2006/relationships/image" Target="../media/image40.gif"/><Relationship Id="rId44" Type="http://schemas.openxmlformats.org/officeDocument/2006/relationships/image" Target="../media/image53.jpeg"/><Relationship Id="rId4" Type="http://schemas.openxmlformats.org/officeDocument/2006/relationships/image" Target="../media/image13.png"/><Relationship Id="rId9" Type="http://schemas.openxmlformats.org/officeDocument/2006/relationships/image" Target="../media/image18.gif"/><Relationship Id="rId14" Type="http://schemas.openxmlformats.org/officeDocument/2006/relationships/image" Target="../media/image23.gif"/><Relationship Id="rId22" Type="http://schemas.openxmlformats.org/officeDocument/2006/relationships/image" Target="../media/image31.gif"/><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gif"/><Relationship Id="rId43" Type="http://schemas.openxmlformats.org/officeDocument/2006/relationships/image" Target="../media/image52.GIF"/><Relationship Id="rId48" Type="http://schemas.openxmlformats.org/officeDocument/2006/relationships/image" Target="../media/image57.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165" y="69763"/>
            <a:ext cx="1401435" cy="1289052"/>
          </a:xfrm>
          <a:prstGeom prst="rect">
            <a:avLst/>
          </a:prstGeo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76933"/>
            <a:ext cx="9144000" cy="2249526"/>
          </a:xfrm>
          <a:prstGeom prst="rect">
            <a:avLst/>
          </a:prstGeom>
        </p:spPr>
      </p:pic>
      <p:sp>
        <p:nvSpPr>
          <p:cNvPr id="8" name="Subtitle 2"/>
          <p:cNvSpPr>
            <a:spLocks noGrp="1"/>
          </p:cNvSpPr>
          <p:nvPr/>
        </p:nvSpPr>
        <p:spPr>
          <a:xfrm>
            <a:off x="-84178" y="1358815"/>
            <a:ext cx="9211145" cy="138623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smtClean="0">
                <a:solidFill>
                  <a:schemeClr val="accent1">
                    <a:lumMod val="20000"/>
                    <a:lumOff val="80000"/>
                  </a:schemeClr>
                </a:solidFill>
                <a:latin typeface="Baskerville Old Face" panose="02020602080505020303" pitchFamily="18" charset="0"/>
              </a:rPr>
              <a:t>Jordan University of Science and Technology</a:t>
            </a:r>
          </a:p>
          <a:p>
            <a:pPr algn="ctr"/>
            <a:r>
              <a:rPr lang="en-US" sz="2800" dirty="0" smtClean="0">
                <a:solidFill>
                  <a:schemeClr val="accent1">
                    <a:lumMod val="20000"/>
                    <a:lumOff val="80000"/>
                  </a:schemeClr>
                </a:solidFill>
                <a:latin typeface="Baskerville Old Face" panose="02020602080505020303" pitchFamily="18" charset="0"/>
              </a:rPr>
              <a:t>General Overview</a:t>
            </a:r>
            <a:endParaRPr lang="en-US" sz="2800" dirty="0">
              <a:solidFill>
                <a:schemeClr val="accent1">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1553888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2933837" y="193406"/>
            <a:ext cx="5943600" cy="839653"/>
          </a:xfrm>
          <a:prstGeom prst="rect">
            <a:avLst/>
          </a:prstGeom>
        </p:spPr>
        <p:txBody>
          <a:bodyPr vert="horz" lIns="68947" tIns="34473" rIns="68947" bIns="34473"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rgbClr val="00B0F0"/>
                </a:solidFill>
                <a:latin typeface="Baskerville Old Face" panose="02020602080505020303" pitchFamily="18" charset="0"/>
              </a:rPr>
              <a:t>King Abdullah University Hospital</a:t>
            </a:r>
            <a:endParaRPr lang="en-US" sz="3600" b="1" dirty="0">
              <a:solidFill>
                <a:srgbClr val="00B0F0"/>
              </a:solidFill>
            </a:endParaRPr>
          </a:p>
        </p:txBody>
      </p:sp>
      <p:sp>
        <p:nvSpPr>
          <p:cNvPr id="13" name="Content Placeholder 2"/>
          <p:cNvSpPr>
            <a:spLocks noGrp="1"/>
          </p:cNvSpPr>
          <p:nvPr/>
        </p:nvSpPr>
        <p:spPr>
          <a:xfrm>
            <a:off x="-8965" y="971550"/>
            <a:ext cx="4123766"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bg2">
                  <a:lumMod val="50000"/>
                </a:schemeClr>
              </a:buClr>
              <a:buNone/>
              <a:defRPr/>
            </a:pPr>
            <a:r>
              <a:rPr lang="en-US" sz="1800" b="1" dirty="0">
                <a:solidFill>
                  <a:schemeClr val="accent1">
                    <a:lumMod val="20000"/>
                    <a:lumOff val="80000"/>
                  </a:schemeClr>
                </a:solidFill>
                <a:latin typeface="Baskerville Old Face" panose="02020602080505020303" pitchFamily="18" charset="0"/>
              </a:rPr>
              <a:t>KAUH is committed to bringing state-of-the-art medical services to our country, while remaining true to our mission of caring for the people in our community, we serve based on three main issues:</a:t>
            </a:r>
          </a:p>
          <a:p>
            <a:pPr marL="0" indent="0" algn="just">
              <a:lnSpc>
                <a:spcPct val="100000"/>
              </a:lnSpc>
              <a:spcBef>
                <a:spcPts val="0"/>
              </a:spcBef>
              <a:buClr>
                <a:schemeClr val="bg2">
                  <a:lumMod val="50000"/>
                </a:schemeClr>
              </a:buClr>
              <a:buNone/>
              <a:defRPr/>
            </a:pPr>
            <a:r>
              <a:rPr lang="en-US" sz="1800" b="1" dirty="0" smtClean="0">
                <a:solidFill>
                  <a:schemeClr val="accent1">
                    <a:lumMod val="20000"/>
                    <a:lumOff val="80000"/>
                  </a:schemeClr>
                </a:solidFill>
                <a:latin typeface="Baskerville Old Face" panose="02020602080505020303" pitchFamily="18" charset="0"/>
              </a:rPr>
              <a:t>1. Establish </a:t>
            </a:r>
            <a:r>
              <a:rPr lang="en-US" sz="1800" b="1" dirty="0">
                <a:solidFill>
                  <a:schemeClr val="accent1">
                    <a:lumMod val="20000"/>
                    <a:lumOff val="80000"/>
                  </a:schemeClr>
                </a:solidFill>
                <a:latin typeface="Baskerville Old Face" panose="02020602080505020303" pitchFamily="18" charset="0"/>
              </a:rPr>
              <a:t>the concept of social responsibility to meet the needs of the local community.</a:t>
            </a:r>
          </a:p>
          <a:p>
            <a:pPr marL="0" indent="0" algn="just">
              <a:lnSpc>
                <a:spcPct val="100000"/>
              </a:lnSpc>
              <a:spcBef>
                <a:spcPts val="0"/>
              </a:spcBef>
              <a:buClr>
                <a:schemeClr val="bg2">
                  <a:lumMod val="50000"/>
                </a:schemeClr>
              </a:buClr>
              <a:buNone/>
              <a:defRPr/>
            </a:pPr>
            <a:r>
              <a:rPr lang="en-US" sz="1800" b="1" dirty="0" smtClean="0">
                <a:solidFill>
                  <a:schemeClr val="accent1">
                    <a:lumMod val="20000"/>
                    <a:lumOff val="80000"/>
                  </a:schemeClr>
                </a:solidFill>
                <a:latin typeface="Baskerville Old Face" panose="02020602080505020303" pitchFamily="18" charset="0"/>
              </a:rPr>
              <a:t>2. Hold </a:t>
            </a:r>
            <a:r>
              <a:rPr lang="en-US" sz="1800" b="1" dirty="0">
                <a:solidFill>
                  <a:schemeClr val="accent1">
                    <a:lumMod val="20000"/>
                    <a:lumOff val="80000"/>
                  </a:schemeClr>
                </a:solidFill>
                <a:latin typeface="Baskerville Old Face" panose="02020602080505020303" pitchFamily="18" charset="0"/>
              </a:rPr>
              <a:t>ongoing free medical days, and overall health awareness campaigns.</a:t>
            </a:r>
          </a:p>
          <a:p>
            <a:pPr marL="0" indent="0" algn="just">
              <a:lnSpc>
                <a:spcPct val="100000"/>
              </a:lnSpc>
              <a:spcBef>
                <a:spcPts val="0"/>
              </a:spcBef>
              <a:buClr>
                <a:schemeClr val="bg2">
                  <a:lumMod val="50000"/>
                </a:schemeClr>
              </a:buClr>
              <a:buNone/>
              <a:defRPr/>
            </a:pPr>
            <a:r>
              <a:rPr lang="en-US" sz="1800" b="1" dirty="0" smtClean="0">
                <a:solidFill>
                  <a:schemeClr val="accent1">
                    <a:lumMod val="20000"/>
                    <a:lumOff val="80000"/>
                  </a:schemeClr>
                </a:solidFill>
                <a:latin typeface="Baskerville Old Face" panose="02020602080505020303" pitchFamily="18" charset="0"/>
              </a:rPr>
              <a:t>3. Increase </a:t>
            </a:r>
            <a:r>
              <a:rPr lang="en-US" sz="1800" b="1" dirty="0">
                <a:solidFill>
                  <a:schemeClr val="accent1">
                    <a:lumMod val="20000"/>
                    <a:lumOff val="80000"/>
                  </a:schemeClr>
                </a:solidFill>
                <a:latin typeface="Baskerville Old Face" panose="02020602080505020303" pitchFamily="18" charset="0"/>
              </a:rPr>
              <a:t>the effectiveness of media communications and education to the community through the media platforms and social media networking.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504950"/>
            <a:ext cx="4299715" cy="2844978"/>
          </a:xfrm>
          <a:prstGeom prst="rect">
            <a:avLst/>
          </a:prstGeom>
        </p:spPr>
      </p:pic>
    </p:spTree>
    <p:extLst>
      <p:ext uri="{BB962C8B-B14F-4D97-AF65-F5344CB8AC3E}">
        <p14:creationId xmlns:p14="http://schemas.microsoft.com/office/powerpoint/2010/main" val="2640121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2933837" y="193406"/>
            <a:ext cx="5943600" cy="839653"/>
          </a:xfrm>
          <a:prstGeom prst="rect">
            <a:avLst/>
          </a:prstGeom>
        </p:spPr>
        <p:txBody>
          <a:bodyPr vert="horz" lIns="68947" tIns="34473" rIns="68947" bIns="34473"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rgbClr val="00B0F0"/>
                </a:solidFill>
                <a:latin typeface="Baskerville Old Face" panose="02020602080505020303" pitchFamily="18" charset="0"/>
              </a:rPr>
              <a:t>King Abdullah University Hospital</a:t>
            </a:r>
            <a:endParaRPr lang="en-US" sz="3600" b="1" dirty="0">
              <a:solidFill>
                <a:srgbClr val="00B0F0"/>
              </a:solidFill>
            </a:endParaRPr>
          </a:p>
        </p:txBody>
      </p:sp>
      <p:sp>
        <p:nvSpPr>
          <p:cNvPr id="13" name="Content Placeholder 2"/>
          <p:cNvSpPr>
            <a:spLocks noGrp="1"/>
          </p:cNvSpPr>
          <p:nvPr/>
        </p:nvSpPr>
        <p:spPr>
          <a:xfrm>
            <a:off x="-8966" y="971550"/>
            <a:ext cx="8924366"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bg2">
                  <a:lumMod val="50000"/>
                </a:schemeClr>
              </a:buClr>
              <a:buNone/>
              <a:defRPr/>
            </a:pPr>
            <a:r>
              <a:rPr lang="en-US" sz="2200" b="1" dirty="0">
                <a:solidFill>
                  <a:srgbClr val="FFFF00"/>
                </a:solidFill>
                <a:latin typeface="Baskerville Old Face" panose="02020602080505020303" pitchFamily="18" charset="0"/>
              </a:rPr>
              <a:t>Facts and </a:t>
            </a:r>
            <a:r>
              <a:rPr lang="en-US" sz="2200" b="1" dirty="0" smtClean="0">
                <a:solidFill>
                  <a:srgbClr val="FFFF00"/>
                </a:solidFill>
                <a:latin typeface="Baskerville Old Face" panose="02020602080505020303" pitchFamily="18" charset="0"/>
              </a:rPr>
              <a:t>Figures</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1. KAUH </a:t>
            </a:r>
            <a:r>
              <a:rPr lang="en-US" sz="1650" b="1" dirty="0">
                <a:solidFill>
                  <a:schemeClr val="accent1">
                    <a:lumMod val="20000"/>
                    <a:lumOff val="80000"/>
                  </a:schemeClr>
                </a:solidFill>
                <a:latin typeface="Baskerville Old Face" panose="02020602080505020303" pitchFamily="18" charset="0"/>
              </a:rPr>
              <a:t>is one of the distinct landmarks in Jordan and the region as a whole, based on its design and healthcare services provided. </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2. KAUH </a:t>
            </a:r>
            <a:r>
              <a:rPr lang="en-US" sz="1650" b="1" dirty="0">
                <a:solidFill>
                  <a:schemeClr val="accent1">
                    <a:lumMod val="20000"/>
                    <a:lumOff val="80000"/>
                  </a:schemeClr>
                </a:solidFill>
                <a:latin typeface="Baskerville Old Face" panose="02020602080505020303" pitchFamily="18" charset="0"/>
              </a:rPr>
              <a:t>provides various clinical and referral healthcare services to other healthcare sectors in Jordan</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3. KAUH </a:t>
            </a:r>
            <a:r>
              <a:rPr lang="en-US" sz="1650" b="1" dirty="0">
                <a:solidFill>
                  <a:schemeClr val="accent1">
                    <a:lumMod val="20000"/>
                    <a:lumOff val="80000"/>
                  </a:schemeClr>
                </a:solidFill>
                <a:latin typeface="Baskerville Old Face" panose="02020602080505020303" pitchFamily="18" charset="0"/>
              </a:rPr>
              <a:t>is a university hospital where all JUST health science students receive their education and training. </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4. The </a:t>
            </a:r>
            <a:r>
              <a:rPr lang="en-US" sz="1650" b="1" dirty="0">
                <a:solidFill>
                  <a:schemeClr val="accent1">
                    <a:lumMod val="20000"/>
                    <a:lumOff val="80000"/>
                  </a:schemeClr>
                </a:solidFill>
                <a:latin typeface="Baskerville Old Face" panose="02020602080505020303" pitchFamily="18" charset="0"/>
              </a:rPr>
              <a:t>overall area of various hospital buildings is (95583 m2), in addition to a double-story car park of (9000 m2). The hospital bed capacity is (651) beds, which can be increased to (700) beds in any emergent situation.</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5. Structurally</a:t>
            </a:r>
            <a:r>
              <a:rPr lang="en-US" sz="1650" b="1" dirty="0">
                <a:solidFill>
                  <a:schemeClr val="accent1">
                    <a:lumMod val="20000"/>
                    <a:lumOff val="80000"/>
                  </a:schemeClr>
                </a:solidFill>
                <a:latin typeface="Baskerville Old Face" panose="02020602080505020303" pitchFamily="18" charset="0"/>
              </a:rPr>
              <a:t>, the hospital is composed of a (15) story high-rise building, in which all hospital beds are located, and a 3 story Low-rise buildings in which out patients clinics, diagnostic and other services are located. The hospital is connected to various health science faculties via the ground floor of the low-rise building.</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6. Technically</a:t>
            </a:r>
            <a:r>
              <a:rPr lang="en-US" sz="1650" b="1" dirty="0">
                <a:solidFill>
                  <a:schemeClr val="accent1">
                    <a:lumMod val="20000"/>
                    <a:lumOff val="80000"/>
                  </a:schemeClr>
                </a:solidFill>
                <a:latin typeface="Baskerville Old Face" panose="02020602080505020303" pitchFamily="18" charset="0"/>
              </a:rPr>
              <a:t>, KAUH has been equipped with fixed and mobile equipment that are the top of their line. </a:t>
            </a:r>
          </a:p>
          <a:p>
            <a:pPr marL="0" indent="0" algn="just">
              <a:lnSpc>
                <a:spcPct val="100000"/>
              </a:lnSpc>
              <a:spcBef>
                <a:spcPts val="0"/>
              </a:spcBef>
              <a:buClr>
                <a:schemeClr val="bg2">
                  <a:lumMod val="50000"/>
                </a:schemeClr>
              </a:buClr>
              <a:buNone/>
              <a:defRPr/>
            </a:pPr>
            <a:r>
              <a:rPr lang="en-US" sz="1650" b="1" dirty="0" smtClean="0">
                <a:solidFill>
                  <a:schemeClr val="accent1">
                    <a:lumMod val="20000"/>
                    <a:lumOff val="80000"/>
                  </a:schemeClr>
                </a:solidFill>
                <a:latin typeface="Baskerville Old Face" panose="02020602080505020303" pitchFamily="18" charset="0"/>
              </a:rPr>
              <a:t>7. Highly </a:t>
            </a:r>
            <a:r>
              <a:rPr lang="en-US" sz="1650" b="1" dirty="0">
                <a:solidFill>
                  <a:schemeClr val="accent1">
                    <a:lumMod val="20000"/>
                    <a:lumOff val="80000"/>
                  </a:schemeClr>
                </a:solidFill>
                <a:latin typeface="Baskerville Old Face" panose="02020602080505020303" pitchFamily="18" charset="0"/>
              </a:rPr>
              <a:t>qualified and experienced Medical, technical and administrative personnel</a:t>
            </a:r>
          </a:p>
          <a:p>
            <a:pPr marL="0" indent="0" algn="just">
              <a:lnSpc>
                <a:spcPct val="100000"/>
              </a:lnSpc>
              <a:spcBef>
                <a:spcPts val="0"/>
              </a:spcBef>
              <a:buClr>
                <a:schemeClr val="bg2">
                  <a:lumMod val="50000"/>
                </a:schemeClr>
              </a:buClr>
              <a:buNone/>
              <a:defRPr/>
            </a:pPr>
            <a:endParaRPr lang="en-US" sz="1700" b="1" dirty="0">
              <a:solidFill>
                <a:schemeClr val="accent1">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148408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2933837" y="193406"/>
            <a:ext cx="5943600" cy="839653"/>
          </a:xfrm>
          <a:prstGeom prst="rect">
            <a:avLst/>
          </a:prstGeom>
        </p:spPr>
        <p:txBody>
          <a:bodyPr vert="horz" lIns="68947" tIns="34473" rIns="68947" bIns="34473"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rgbClr val="00B0F0"/>
                </a:solidFill>
                <a:latin typeface="Baskerville Old Face" panose="02020602080505020303" pitchFamily="18" charset="0"/>
              </a:rPr>
              <a:t>King Abdullah University Hospital</a:t>
            </a:r>
            <a:endParaRPr lang="en-US" sz="3600" b="1" dirty="0">
              <a:solidFill>
                <a:srgbClr val="00B0F0"/>
              </a:solidFill>
            </a:endParaRPr>
          </a:p>
        </p:txBody>
      </p:sp>
      <p:sp>
        <p:nvSpPr>
          <p:cNvPr id="13" name="Content Placeholder 2"/>
          <p:cNvSpPr>
            <a:spLocks noGrp="1"/>
          </p:cNvSpPr>
          <p:nvPr/>
        </p:nvSpPr>
        <p:spPr>
          <a:xfrm>
            <a:off x="-8966" y="971550"/>
            <a:ext cx="4771603"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bg2">
                  <a:lumMod val="50000"/>
                </a:schemeClr>
              </a:buClr>
              <a:buNone/>
              <a:defRPr/>
            </a:pPr>
            <a:r>
              <a:rPr lang="en-US" sz="2200" b="1" dirty="0" smtClean="0">
                <a:solidFill>
                  <a:srgbClr val="FFFF00"/>
                </a:solidFill>
                <a:latin typeface="Baskerville Old Face" panose="02020602080505020303" pitchFamily="18" charset="0"/>
              </a:rPr>
              <a:t>The Radio Therapy Center</a:t>
            </a:r>
          </a:p>
          <a:p>
            <a:pPr algn="just">
              <a:lnSpc>
                <a:spcPct val="100000"/>
              </a:lnSpc>
              <a:spcBef>
                <a:spcPts val="0"/>
              </a:spcBef>
              <a:buClr>
                <a:schemeClr val="bg2">
                  <a:lumMod val="50000"/>
                </a:schemeClr>
              </a:buClr>
              <a:buFont typeface="Wingdings" panose="05000000000000000000" pitchFamily="2" charset="2"/>
              <a:buChar char="Ø"/>
              <a:defRPr/>
            </a:pPr>
            <a:r>
              <a:rPr lang="en-US" sz="1800" b="1" dirty="0">
                <a:solidFill>
                  <a:schemeClr val="accent1">
                    <a:lumMod val="20000"/>
                    <a:lumOff val="80000"/>
                  </a:schemeClr>
                </a:solidFill>
                <a:latin typeface="Baskerville Old Face" panose="02020602080505020303" pitchFamily="18" charset="0"/>
              </a:rPr>
              <a:t>The Radio - Therapy Center is the largest strategic project initiated by King Abdullah University Hospital (KAUH). </a:t>
            </a:r>
            <a:endParaRPr lang="en-US" sz="1800" b="1" dirty="0" smtClean="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r>
              <a:rPr lang="en-US" sz="1800" b="1" dirty="0" smtClean="0">
                <a:solidFill>
                  <a:schemeClr val="accent1">
                    <a:lumMod val="20000"/>
                    <a:lumOff val="80000"/>
                  </a:schemeClr>
                </a:solidFill>
                <a:latin typeface="Baskerville Old Face" panose="02020602080505020303" pitchFamily="18" charset="0"/>
              </a:rPr>
              <a:t>The </a:t>
            </a:r>
            <a:r>
              <a:rPr lang="en-US" sz="1800" b="1" dirty="0">
                <a:solidFill>
                  <a:schemeClr val="accent1">
                    <a:lumMod val="20000"/>
                    <a:lumOff val="80000"/>
                  </a:schemeClr>
                </a:solidFill>
                <a:latin typeface="Baskerville Old Face" panose="02020602080505020303" pitchFamily="18" charset="0"/>
              </a:rPr>
              <a:t>project is funded by a Saudi grant through the Saudi Fund for Development with a value of $12 million as part of the Gulf grant. </a:t>
            </a:r>
            <a:endParaRPr lang="en-US" sz="1800" b="1" dirty="0" smtClean="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r>
              <a:rPr lang="en-US" sz="1800" b="1" dirty="0" smtClean="0">
                <a:solidFill>
                  <a:schemeClr val="accent1">
                    <a:lumMod val="20000"/>
                    <a:lumOff val="80000"/>
                  </a:schemeClr>
                </a:solidFill>
                <a:latin typeface="Baskerville Old Face" panose="02020602080505020303" pitchFamily="18" charset="0"/>
              </a:rPr>
              <a:t>It aims </a:t>
            </a:r>
            <a:r>
              <a:rPr lang="en-US" sz="1800" b="1" dirty="0">
                <a:solidFill>
                  <a:schemeClr val="accent1">
                    <a:lumMod val="20000"/>
                    <a:lumOff val="80000"/>
                  </a:schemeClr>
                </a:solidFill>
                <a:latin typeface="Baskerville Old Face" panose="02020602080505020303" pitchFamily="18" charset="0"/>
              </a:rPr>
              <a:t>to provide cancer patients from the northern region with radiation treatment, which will make KAUH a major Centre for all medical and treatment cases, as well as consists of civil works that include the construction of the two floors - center with a total area of about 2000 square meters, including four radiotherapy rooms.</a:t>
            </a:r>
          </a:p>
          <a:p>
            <a:pPr algn="just">
              <a:lnSpc>
                <a:spcPct val="100000"/>
              </a:lnSpc>
              <a:spcBef>
                <a:spcPts val="0"/>
              </a:spcBef>
              <a:buClr>
                <a:schemeClr val="bg2">
                  <a:lumMod val="50000"/>
                </a:schemeClr>
              </a:buClr>
              <a:buFont typeface="Wingdings" panose="05000000000000000000" pitchFamily="2" charset="2"/>
              <a:buChar char="Ø"/>
              <a:defRPr/>
            </a:pPr>
            <a:endParaRPr lang="en-US" sz="1700" b="1" dirty="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endParaRPr lang="en-US" sz="1700" b="1" dirty="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endParaRPr lang="en-US" sz="1700" b="1" dirty="0">
              <a:solidFill>
                <a:schemeClr val="accent1">
                  <a:lumMod val="20000"/>
                  <a:lumOff val="80000"/>
                </a:schemeClr>
              </a:solidFill>
              <a:latin typeface="Baskerville Old Face" panose="02020602080505020303"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811203"/>
            <a:ext cx="4031636" cy="2372434"/>
          </a:xfrm>
          <a:prstGeom prst="rect">
            <a:avLst/>
          </a:prstGeom>
        </p:spPr>
      </p:pic>
    </p:spTree>
    <p:extLst>
      <p:ext uri="{BB962C8B-B14F-4D97-AF65-F5344CB8AC3E}">
        <p14:creationId xmlns:p14="http://schemas.microsoft.com/office/powerpoint/2010/main" val="2199657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2933837" y="193406"/>
            <a:ext cx="5943600" cy="839653"/>
          </a:xfrm>
          <a:prstGeom prst="rect">
            <a:avLst/>
          </a:prstGeom>
        </p:spPr>
        <p:txBody>
          <a:bodyPr vert="horz" lIns="68947" tIns="34473" rIns="68947" bIns="34473"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rgbClr val="00B0F0"/>
                </a:solidFill>
                <a:latin typeface="Baskerville Old Face" panose="02020602080505020303" pitchFamily="18" charset="0"/>
              </a:rPr>
              <a:t>King Abdullah University Hospital</a:t>
            </a:r>
            <a:endParaRPr lang="en-US" sz="3600" b="1" dirty="0">
              <a:solidFill>
                <a:srgbClr val="00B0F0"/>
              </a:solidFill>
            </a:endParaRPr>
          </a:p>
        </p:txBody>
      </p:sp>
      <p:sp>
        <p:nvSpPr>
          <p:cNvPr id="13" name="Content Placeholder 2"/>
          <p:cNvSpPr>
            <a:spLocks noGrp="1"/>
          </p:cNvSpPr>
          <p:nvPr/>
        </p:nvSpPr>
        <p:spPr>
          <a:xfrm>
            <a:off x="-8966" y="971550"/>
            <a:ext cx="4771603"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bg2">
                  <a:lumMod val="50000"/>
                </a:schemeClr>
              </a:buClr>
              <a:buNone/>
              <a:defRPr/>
            </a:pPr>
            <a:r>
              <a:rPr lang="en-US" sz="2200" b="1" dirty="0" smtClean="0">
                <a:solidFill>
                  <a:srgbClr val="FFFF00"/>
                </a:solidFill>
                <a:latin typeface="Baskerville Old Face" panose="02020602080505020303" pitchFamily="18" charset="0"/>
              </a:rPr>
              <a:t>The Radio Therapy Center</a:t>
            </a:r>
          </a:p>
          <a:p>
            <a:pPr algn="just">
              <a:lnSpc>
                <a:spcPct val="100000"/>
              </a:lnSpc>
              <a:spcBef>
                <a:spcPts val="0"/>
              </a:spcBef>
              <a:buClr>
                <a:schemeClr val="bg2">
                  <a:lumMod val="50000"/>
                </a:schemeClr>
              </a:buClr>
              <a:buFont typeface="Wingdings" panose="05000000000000000000" pitchFamily="2" charset="2"/>
              <a:buChar char="Ø"/>
              <a:defRPr/>
            </a:pPr>
            <a:r>
              <a:rPr lang="en-US" sz="1800" b="1" dirty="0" smtClean="0">
                <a:solidFill>
                  <a:schemeClr val="accent1">
                    <a:lumMod val="20000"/>
                    <a:lumOff val="80000"/>
                  </a:schemeClr>
                </a:solidFill>
                <a:latin typeface="Baskerville Old Face" panose="02020602080505020303" pitchFamily="18" charset="0"/>
              </a:rPr>
              <a:t>The </a:t>
            </a:r>
            <a:r>
              <a:rPr lang="en-US" sz="1800" b="1" dirty="0">
                <a:solidFill>
                  <a:schemeClr val="accent1">
                    <a:lumMod val="20000"/>
                    <a:lumOff val="80000"/>
                  </a:schemeClr>
                </a:solidFill>
                <a:latin typeface="Baskerville Old Face" panose="02020602080505020303" pitchFamily="18" charset="0"/>
              </a:rPr>
              <a:t>center will be equipped with medical equipment including the supply and installation of medical equipment, including equipment for treatment Radiological and other supporting medical devices, as well as advisory services. </a:t>
            </a:r>
            <a:endParaRPr lang="en-US" sz="1800" b="1" dirty="0" smtClean="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r>
              <a:rPr lang="en-US" sz="1800" b="1" dirty="0" smtClean="0">
                <a:solidFill>
                  <a:schemeClr val="accent1">
                    <a:lumMod val="20000"/>
                    <a:lumOff val="80000"/>
                  </a:schemeClr>
                </a:solidFill>
                <a:latin typeface="Baskerville Old Face" panose="02020602080505020303" pitchFamily="18" charset="0"/>
              </a:rPr>
              <a:t>The </a:t>
            </a:r>
            <a:r>
              <a:rPr lang="en-US" sz="1800" b="1" dirty="0">
                <a:solidFill>
                  <a:schemeClr val="accent1">
                    <a:lumMod val="20000"/>
                    <a:lumOff val="80000"/>
                  </a:schemeClr>
                </a:solidFill>
                <a:latin typeface="Baskerville Old Face" panose="02020602080505020303" pitchFamily="18" charset="0"/>
              </a:rPr>
              <a:t>purpose of this project, which will take 540 days to implement, is to develop the hospital's treatment services of cancer patients, and open up new horizons in treatment services in line with the great development of the hospital, which considered the only hospital in the north region that provides health care in all medical fields.</a:t>
            </a:r>
          </a:p>
          <a:p>
            <a:pPr algn="just">
              <a:lnSpc>
                <a:spcPct val="100000"/>
              </a:lnSpc>
              <a:spcBef>
                <a:spcPts val="0"/>
              </a:spcBef>
              <a:buClr>
                <a:schemeClr val="bg2">
                  <a:lumMod val="50000"/>
                </a:schemeClr>
              </a:buClr>
              <a:buFont typeface="Wingdings" panose="05000000000000000000" pitchFamily="2" charset="2"/>
              <a:buChar char="Ø"/>
              <a:defRPr/>
            </a:pPr>
            <a:endParaRPr lang="en-US" sz="1700" b="1" dirty="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endParaRPr lang="en-US" sz="1700" b="1" dirty="0">
              <a:solidFill>
                <a:schemeClr val="accent1">
                  <a:lumMod val="20000"/>
                  <a:lumOff val="80000"/>
                </a:schemeClr>
              </a:solidFill>
              <a:latin typeface="Baskerville Old Face" panose="02020602080505020303" pitchFamily="18" charset="0"/>
            </a:endParaRPr>
          </a:p>
          <a:p>
            <a:pPr algn="just">
              <a:lnSpc>
                <a:spcPct val="100000"/>
              </a:lnSpc>
              <a:spcBef>
                <a:spcPts val="0"/>
              </a:spcBef>
              <a:buClr>
                <a:schemeClr val="bg2">
                  <a:lumMod val="50000"/>
                </a:schemeClr>
              </a:buClr>
              <a:buFont typeface="Wingdings" panose="05000000000000000000" pitchFamily="2" charset="2"/>
              <a:buChar char="Ø"/>
              <a:defRPr/>
            </a:pPr>
            <a:endParaRPr lang="en-US" sz="1700" b="1" dirty="0">
              <a:solidFill>
                <a:schemeClr val="accent1">
                  <a:lumMod val="20000"/>
                  <a:lumOff val="80000"/>
                </a:schemeClr>
              </a:solidFill>
              <a:latin typeface="Baskerville Old Face" panose="02020602080505020303" pitchFamily="18" charset="0"/>
            </a:endParaRPr>
          </a:p>
        </p:txBody>
      </p:sp>
      <p:sp>
        <p:nvSpPr>
          <p:cNvPr id="14" name="Rounded Rectangle 13"/>
          <p:cNvSpPr/>
          <p:nvPr/>
        </p:nvSpPr>
        <p:spPr>
          <a:xfrm>
            <a:off x="5181600" y="1657350"/>
            <a:ext cx="3793808" cy="2590800"/>
          </a:xfrm>
          <a:prstGeom prst="roundRect">
            <a:avLst/>
          </a:prstGeom>
          <a:blipFill dpi="0" rotWithShape="1">
            <a:blip r:embed="rId4"/>
            <a:srcRect/>
            <a:stretch>
              <a:fillRect/>
            </a:stretch>
          </a:blipFill>
          <a:ln w="19050" cap="flat" cmpd="sng" algn="ctr">
            <a:solidFill>
              <a:srgbClr val="9EC544">
                <a:shade val="50000"/>
              </a:srgbClr>
            </a:solidFill>
            <a:prstDash val="solid"/>
          </a:ln>
          <a:effectLst/>
        </p:spPr>
        <p:txBody>
          <a:bodyPr rtlCol="1" anchor="ctr"/>
          <a:lstStyle/>
          <a:p>
            <a:pPr marL="0" marR="0" lvl="0" indent="0" algn="ctr" defTabSz="1027328" eaLnBrk="1" fontAlgn="auto" latinLnBrk="0" hangingPunct="1">
              <a:lnSpc>
                <a:spcPct val="100000"/>
              </a:lnSpc>
              <a:spcBef>
                <a:spcPts val="0"/>
              </a:spcBef>
              <a:spcAft>
                <a:spcPts val="0"/>
              </a:spcAft>
              <a:buClrTx/>
              <a:buSzTx/>
              <a:buFontTx/>
              <a:buNone/>
              <a:tabLst/>
              <a:defRPr/>
            </a:pPr>
            <a:endParaRPr kumimoji="0" lang="ar-JO" sz="2022" b="0" i="0" u="none" strike="noStrike" kern="0" cap="none" spc="0" normalizeH="0" baseline="0" noProof="0" smtClean="0">
              <a:ln>
                <a:noFill/>
              </a:ln>
              <a:solidFill>
                <a:prstClr val="white"/>
              </a:solidFill>
              <a:effectLst/>
              <a:uLnTx/>
              <a:uFillTx/>
              <a:latin typeface="Rockwell" panose="02060603020205020403"/>
              <a:ea typeface="+mn-ea"/>
              <a:cs typeface="Arial" panose="020B0604020202020204" pitchFamily="34" charset="0"/>
            </a:endParaRPr>
          </a:p>
        </p:txBody>
      </p:sp>
    </p:spTree>
    <p:extLst>
      <p:ext uri="{BB962C8B-B14F-4D97-AF65-F5344CB8AC3E}">
        <p14:creationId xmlns:p14="http://schemas.microsoft.com/office/powerpoint/2010/main" val="2245586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صورة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0" y="878461"/>
            <a:ext cx="9144000" cy="778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800" dirty="0" smtClean="0">
                <a:solidFill>
                  <a:schemeClr val="accent1">
                    <a:lumMod val="20000"/>
                    <a:lumOff val="80000"/>
                  </a:schemeClr>
                </a:solidFill>
                <a:latin typeface="Baskerville Old Face" panose="02020602080505020303" pitchFamily="18" charset="0"/>
              </a:rPr>
              <a:t>The most Internationally Diverse Student Body in Jordan</a:t>
            </a:r>
            <a:endParaRPr lang="en-US" sz="2800" dirty="0">
              <a:solidFill>
                <a:schemeClr val="accent1">
                  <a:lumMod val="20000"/>
                  <a:lumOff val="80000"/>
                </a:schemeClr>
              </a:solidFill>
              <a:latin typeface="Baskerville Old Face" panose="02020602080505020303" pitchFamily="18" charset="0"/>
            </a:endParaRPr>
          </a:p>
        </p:txBody>
      </p:sp>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26367"/>
            <a:ext cx="914400" cy="697172"/>
          </a:xfrm>
          <a:prstGeom prst="rect">
            <a:avLst/>
          </a:prstGeom>
        </p:spPr>
      </p:pic>
      <p:pic>
        <p:nvPicPr>
          <p:cNvPr id="10"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1726366"/>
            <a:ext cx="1058965" cy="705797"/>
          </a:xfrm>
          <a:prstGeom prst="rect">
            <a:avLst/>
          </a:prstGeom>
        </p:spPr>
      </p:pic>
      <p:pic>
        <p:nvPicPr>
          <p:cNvPr id="11"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1726367"/>
            <a:ext cx="1019477" cy="711074"/>
          </a:xfrm>
          <a:prstGeom prst="rect">
            <a:avLst/>
          </a:prstGeom>
        </p:spPr>
      </p:pic>
      <p:pic>
        <p:nvPicPr>
          <p:cNvPr id="12"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1726367"/>
            <a:ext cx="1102141" cy="709369"/>
          </a:xfrm>
          <a:prstGeom prst="rect">
            <a:avLst/>
          </a:prstGeom>
        </p:spPr>
      </p:pic>
      <p:pic>
        <p:nvPicPr>
          <p:cNvPr id="13"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0887" y="1726367"/>
            <a:ext cx="1018313" cy="697172"/>
          </a:xfrm>
          <a:prstGeom prst="rect">
            <a:avLst/>
          </a:prstGeom>
        </p:spPr>
      </p:pic>
      <p:pic>
        <p:nvPicPr>
          <p:cNvPr id="14"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201" y="1726367"/>
            <a:ext cx="1066799" cy="709146"/>
          </a:xfrm>
          <a:prstGeom prst="rect">
            <a:avLst/>
          </a:prstGeom>
        </p:spPr>
      </p:pic>
      <p:pic>
        <p:nvPicPr>
          <p:cNvPr id="15"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6003" y="1726367"/>
            <a:ext cx="1096797" cy="745260"/>
          </a:xfrm>
          <a:prstGeom prst="rect">
            <a:avLst/>
          </a:prstGeom>
        </p:spPr>
      </p:pic>
      <p:pic>
        <p:nvPicPr>
          <p:cNvPr id="16"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69" y="2419350"/>
            <a:ext cx="932269" cy="631427"/>
          </a:xfrm>
          <a:prstGeom prst="rect">
            <a:avLst/>
          </a:prstGeom>
        </p:spPr>
      </p:pic>
      <p:pic>
        <p:nvPicPr>
          <p:cNvPr id="17"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4400" y="2419351"/>
            <a:ext cx="993540" cy="631426"/>
          </a:xfrm>
          <a:prstGeom prst="rect">
            <a:avLst/>
          </a:prstGeom>
        </p:spPr>
      </p:pic>
      <p:pic>
        <p:nvPicPr>
          <p:cNvPr id="18"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8239" y="2437441"/>
            <a:ext cx="987362" cy="614849"/>
          </a:xfrm>
          <a:prstGeom prst="rect">
            <a:avLst/>
          </a:prstGeom>
        </p:spPr>
      </p:pic>
      <p:pic>
        <p:nvPicPr>
          <p:cNvPr id="19"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25935" y="1726367"/>
            <a:ext cx="1027465" cy="731257"/>
          </a:xfrm>
          <a:prstGeom prst="rect">
            <a:avLst/>
          </a:prstGeom>
        </p:spPr>
      </p:pic>
      <p:pic>
        <p:nvPicPr>
          <p:cNvPr id="20"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5600" y="2423540"/>
            <a:ext cx="1102141" cy="628750"/>
          </a:xfrm>
          <a:prstGeom prst="rect">
            <a:avLst/>
          </a:prstGeom>
        </p:spPr>
      </p:pic>
      <p:pic>
        <p:nvPicPr>
          <p:cNvPr id="21"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03545" y="2418003"/>
            <a:ext cx="1025656" cy="634287"/>
          </a:xfrm>
          <a:prstGeom prst="rect">
            <a:avLst/>
          </a:prstGeom>
        </p:spPr>
      </p:pic>
      <p:pic>
        <p:nvPicPr>
          <p:cNvPr id="22"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29201" y="2432163"/>
            <a:ext cx="1066799" cy="620127"/>
          </a:xfrm>
          <a:prstGeom prst="rect">
            <a:avLst/>
          </a:prstGeom>
        </p:spPr>
      </p:pic>
      <p:pic>
        <p:nvPicPr>
          <p:cNvPr id="23"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66003" y="2437441"/>
            <a:ext cx="1096797" cy="614850"/>
          </a:xfrm>
          <a:prstGeom prst="rect">
            <a:avLst/>
          </a:prstGeom>
        </p:spPr>
      </p:pic>
      <p:pic>
        <p:nvPicPr>
          <p:cNvPr id="24"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25935" y="2419350"/>
            <a:ext cx="1027465" cy="632941"/>
          </a:xfrm>
          <a:prstGeom prst="rect">
            <a:avLst/>
          </a:prstGeom>
        </p:spPr>
      </p:pic>
      <p:pic>
        <p:nvPicPr>
          <p:cNvPr id="25" name="Picture 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834" y="3052292"/>
            <a:ext cx="943234" cy="662458"/>
          </a:xfrm>
          <a:prstGeom prst="rect">
            <a:avLst/>
          </a:prstGeom>
        </p:spPr>
      </p:pic>
      <p:pic>
        <p:nvPicPr>
          <p:cNvPr id="26" name="Picture 3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4400" y="3047880"/>
            <a:ext cx="993839" cy="666870"/>
          </a:xfrm>
          <a:prstGeom prst="rect">
            <a:avLst/>
          </a:prstGeom>
        </p:spPr>
      </p:pic>
      <p:pic>
        <p:nvPicPr>
          <p:cNvPr id="27" name="Picture 3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95680" y="3052292"/>
            <a:ext cx="1028797" cy="662458"/>
          </a:xfrm>
          <a:prstGeom prst="rect">
            <a:avLst/>
          </a:prstGeom>
        </p:spPr>
      </p:pic>
      <p:pic>
        <p:nvPicPr>
          <p:cNvPr id="28" name="Picture 3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924477" y="3067594"/>
            <a:ext cx="1073264" cy="647156"/>
          </a:xfrm>
          <a:prstGeom prst="rect">
            <a:avLst/>
          </a:prstGeom>
        </p:spPr>
      </p:pic>
      <p:pic>
        <p:nvPicPr>
          <p:cNvPr id="29" name="Picture 3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10887" y="3052293"/>
            <a:ext cx="1018313" cy="662458"/>
          </a:xfrm>
          <a:prstGeom prst="rect">
            <a:avLst/>
          </a:prstGeom>
        </p:spPr>
      </p:pic>
      <p:pic>
        <p:nvPicPr>
          <p:cNvPr id="30" name="Picture 3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29201" y="3052293"/>
            <a:ext cx="1066799" cy="662458"/>
          </a:xfrm>
          <a:prstGeom prst="rect">
            <a:avLst/>
          </a:prstGeom>
        </p:spPr>
      </p:pic>
      <p:pic>
        <p:nvPicPr>
          <p:cNvPr id="31" name="Picture 3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66003" y="3067594"/>
            <a:ext cx="1096797" cy="647157"/>
          </a:xfrm>
          <a:prstGeom prst="rect">
            <a:avLst/>
          </a:prstGeom>
        </p:spPr>
      </p:pic>
      <p:pic>
        <p:nvPicPr>
          <p:cNvPr id="32" name="Picture 3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27913" y="3052294"/>
            <a:ext cx="1025487" cy="662458"/>
          </a:xfrm>
          <a:prstGeom prst="rect">
            <a:avLst/>
          </a:prstGeom>
        </p:spPr>
      </p:pic>
      <p:pic>
        <p:nvPicPr>
          <p:cNvPr id="33" name="Picture 4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8446" y="3701593"/>
            <a:ext cx="984794" cy="620015"/>
          </a:xfrm>
          <a:prstGeom prst="rect">
            <a:avLst/>
          </a:prstGeom>
        </p:spPr>
      </p:pic>
      <p:pic>
        <p:nvPicPr>
          <p:cNvPr id="34" name="Picture 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04301" y="3714752"/>
            <a:ext cx="1000699" cy="606856"/>
          </a:xfrm>
          <a:prstGeom prst="rect">
            <a:avLst/>
          </a:prstGeom>
        </p:spPr>
      </p:pic>
      <p:pic>
        <p:nvPicPr>
          <p:cNvPr id="35" name="Picture 4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89420" y="3714752"/>
            <a:ext cx="1035057" cy="606856"/>
          </a:xfrm>
          <a:prstGeom prst="rect">
            <a:avLst/>
          </a:prstGeom>
        </p:spPr>
      </p:pic>
      <p:pic>
        <p:nvPicPr>
          <p:cNvPr id="36" name="Picture 4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24478" y="3714753"/>
            <a:ext cx="1086410" cy="606856"/>
          </a:xfrm>
          <a:prstGeom prst="rect">
            <a:avLst/>
          </a:prstGeom>
        </p:spPr>
      </p:pic>
      <p:pic>
        <p:nvPicPr>
          <p:cNvPr id="37" name="Picture 4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13642" y="3701593"/>
            <a:ext cx="985834" cy="620015"/>
          </a:xfrm>
          <a:prstGeom prst="rect">
            <a:avLst/>
          </a:prstGeom>
        </p:spPr>
      </p:pic>
      <p:pic>
        <p:nvPicPr>
          <p:cNvPr id="38" name="Picture 4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029201" y="3708744"/>
            <a:ext cx="1066799" cy="612866"/>
          </a:xfrm>
          <a:prstGeom prst="rect">
            <a:avLst/>
          </a:prstGeom>
        </p:spPr>
      </p:pic>
      <p:pic>
        <p:nvPicPr>
          <p:cNvPr id="39" name="Picture 4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066003" y="3686764"/>
            <a:ext cx="1096797" cy="634844"/>
          </a:xfrm>
          <a:prstGeom prst="rect">
            <a:avLst/>
          </a:prstGeom>
        </p:spPr>
      </p:pic>
      <p:pic>
        <p:nvPicPr>
          <p:cNvPr id="40" name="Picture 4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125934" y="3708745"/>
            <a:ext cx="1027466" cy="612864"/>
          </a:xfrm>
          <a:prstGeom prst="rect">
            <a:avLst/>
          </a:prstGeom>
        </p:spPr>
      </p:pic>
      <p:pic>
        <p:nvPicPr>
          <p:cNvPr id="41" name="Picture 4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141439" y="2420663"/>
            <a:ext cx="1006440" cy="646932"/>
          </a:xfrm>
          <a:prstGeom prst="rect">
            <a:avLst/>
          </a:prstGeom>
        </p:spPr>
      </p:pic>
      <p:pic>
        <p:nvPicPr>
          <p:cNvPr id="42" name="Picture 4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145320" y="1733549"/>
            <a:ext cx="998679" cy="684453"/>
          </a:xfrm>
          <a:prstGeom prst="rect">
            <a:avLst/>
          </a:prstGeom>
        </p:spPr>
      </p:pic>
      <p:pic>
        <p:nvPicPr>
          <p:cNvPr id="43" name="Picture 5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153400" y="3067592"/>
            <a:ext cx="990600" cy="647158"/>
          </a:xfrm>
          <a:prstGeom prst="rect">
            <a:avLst/>
          </a:prstGeom>
        </p:spPr>
      </p:pic>
      <p:pic>
        <p:nvPicPr>
          <p:cNvPr id="44" name="Picture 5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153401" y="3714750"/>
            <a:ext cx="990599" cy="620017"/>
          </a:xfrm>
          <a:prstGeom prst="rect">
            <a:avLst/>
          </a:prstGeom>
        </p:spPr>
      </p:pic>
      <p:pic>
        <p:nvPicPr>
          <p:cNvPr id="45" name="Picture 52"/>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8446" y="4321611"/>
            <a:ext cx="984794" cy="612340"/>
          </a:xfrm>
          <a:prstGeom prst="rect">
            <a:avLst/>
          </a:prstGeom>
        </p:spPr>
      </p:pic>
      <p:pic>
        <p:nvPicPr>
          <p:cNvPr id="46" name="Picture 5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904302" y="4321611"/>
            <a:ext cx="1003938" cy="612340"/>
          </a:xfrm>
          <a:prstGeom prst="rect">
            <a:avLst/>
          </a:prstGeom>
        </p:spPr>
      </p:pic>
      <p:pic>
        <p:nvPicPr>
          <p:cNvPr id="47" name="Picture 5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889421" y="4321611"/>
            <a:ext cx="1035058" cy="612340"/>
          </a:xfrm>
          <a:prstGeom prst="rect">
            <a:avLst/>
          </a:prstGeom>
        </p:spPr>
      </p:pic>
      <p:pic>
        <p:nvPicPr>
          <p:cNvPr id="48" name="Picture 5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895601" y="4321611"/>
            <a:ext cx="1118041" cy="612340"/>
          </a:xfrm>
          <a:prstGeom prst="rect">
            <a:avLst/>
          </a:prstGeom>
        </p:spPr>
      </p:pic>
      <p:pic>
        <p:nvPicPr>
          <p:cNvPr id="49" name="Picture 5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013642" y="4321611"/>
            <a:ext cx="985834" cy="612340"/>
          </a:xfrm>
          <a:prstGeom prst="rect">
            <a:avLst/>
          </a:prstGeom>
        </p:spPr>
      </p:pic>
      <p:pic>
        <p:nvPicPr>
          <p:cNvPr id="50" name="Picture 57"/>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999474" y="4321612"/>
            <a:ext cx="1066529" cy="612340"/>
          </a:xfrm>
          <a:prstGeom prst="rect">
            <a:avLst/>
          </a:prstGeom>
        </p:spPr>
      </p:pic>
      <p:pic>
        <p:nvPicPr>
          <p:cNvPr id="51" name="Picture 5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066003" y="4321613"/>
            <a:ext cx="1096797" cy="612340"/>
          </a:xfrm>
          <a:prstGeom prst="rect">
            <a:avLst/>
          </a:prstGeom>
        </p:spPr>
      </p:pic>
      <p:pic>
        <p:nvPicPr>
          <p:cNvPr id="52" name="Picture 5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127913" y="4321608"/>
            <a:ext cx="1101687" cy="612345"/>
          </a:xfrm>
          <a:prstGeom prst="rect">
            <a:avLst/>
          </a:prstGeom>
        </p:spPr>
      </p:pic>
      <p:pic>
        <p:nvPicPr>
          <p:cNvPr id="53" name="Picture 60"/>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8153400" y="4321614"/>
            <a:ext cx="990599" cy="612340"/>
          </a:xfrm>
          <a:prstGeom prst="rect">
            <a:avLst/>
          </a:prstGeom>
        </p:spPr>
      </p:pic>
    </p:spTree>
    <p:extLst>
      <p:ext uri="{BB962C8B-B14F-4D97-AF65-F5344CB8AC3E}">
        <p14:creationId xmlns:p14="http://schemas.microsoft.com/office/powerpoint/2010/main" val="2266041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11" name="Title 1"/>
          <p:cNvSpPr>
            <a:spLocks noGrp="1"/>
          </p:cNvSpPr>
          <p:nvPr/>
        </p:nvSpPr>
        <p:spPr>
          <a:xfrm>
            <a:off x="2741331" y="57150"/>
            <a:ext cx="4481262" cy="1164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smtClean="0">
                <a:solidFill>
                  <a:schemeClr val="accent1">
                    <a:lumMod val="20000"/>
                    <a:lumOff val="80000"/>
                  </a:schemeClr>
                </a:solidFill>
                <a:latin typeface="Baskerville Old Face" panose="02020602080505020303" pitchFamily="18" charset="0"/>
              </a:rPr>
              <a:t>Human Resources</a:t>
            </a:r>
            <a:endParaRPr lang="en-US" sz="3600" dirty="0">
              <a:solidFill>
                <a:schemeClr val="accent1">
                  <a:lumMod val="20000"/>
                  <a:lumOff val="80000"/>
                </a:schemeClr>
              </a:solidFill>
              <a:latin typeface="Baskerville Old Face" panose="02020602080505020303" pitchFamily="18" charset="0"/>
            </a:endParaRPr>
          </a:p>
        </p:txBody>
      </p:sp>
      <p:sp>
        <p:nvSpPr>
          <p:cNvPr id="12" name="Content Placeholder 9"/>
          <p:cNvSpPr>
            <a:spLocks noGrp="1"/>
          </p:cNvSpPr>
          <p:nvPr/>
        </p:nvSpPr>
        <p:spPr>
          <a:xfrm>
            <a:off x="42197" y="1226365"/>
            <a:ext cx="4245835" cy="888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smtClean="0">
                <a:solidFill>
                  <a:schemeClr val="accent1">
                    <a:lumMod val="20000"/>
                    <a:lumOff val="80000"/>
                  </a:schemeClr>
                </a:solidFill>
                <a:latin typeface="Baskerville Old Face" panose="02020602080505020303" pitchFamily="18" charset="0"/>
              </a:rPr>
              <a:t>Total Full-Time Faculty 962 (27.8% Females)</a:t>
            </a:r>
          </a:p>
          <a:p>
            <a:endParaRPr lang="en-US" dirty="0" smtClean="0"/>
          </a:p>
        </p:txBody>
      </p:sp>
      <p:sp>
        <p:nvSpPr>
          <p:cNvPr id="13" name="Content Placeholder 14"/>
          <p:cNvSpPr>
            <a:spLocks noGrp="1"/>
          </p:cNvSpPr>
          <p:nvPr/>
        </p:nvSpPr>
        <p:spPr>
          <a:xfrm>
            <a:off x="4288033" y="1204297"/>
            <a:ext cx="4855968" cy="852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smtClean="0">
                <a:solidFill>
                  <a:schemeClr val="accent1">
                    <a:lumMod val="20000"/>
                    <a:lumOff val="80000"/>
                  </a:schemeClr>
                </a:solidFill>
                <a:latin typeface="Baskerville Old Face" panose="02020602080505020303" pitchFamily="18" charset="0"/>
              </a:rPr>
              <a:t>Administrative &amp; Technical Staff</a:t>
            </a:r>
            <a:endParaRPr lang="en-US" sz="2400" dirty="0">
              <a:solidFill>
                <a:schemeClr val="accent1">
                  <a:lumMod val="20000"/>
                  <a:lumOff val="80000"/>
                </a:schemeClr>
              </a:solidFill>
              <a:latin typeface="Baskerville Old Face" panose="02020602080505020303" pitchFamily="18" charset="0"/>
            </a:endParaRPr>
          </a:p>
        </p:txBody>
      </p:sp>
      <p:pic>
        <p:nvPicPr>
          <p:cNvPr id="16" name="table"/>
          <p:cNvPicPr>
            <a:picLocks noChangeAspect="1"/>
          </p:cNvPicPr>
          <p:nvPr/>
        </p:nvPicPr>
        <p:blipFill>
          <a:blip r:embed="rId4"/>
          <a:stretch>
            <a:fillRect/>
          </a:stretch>
        </p:blipFill>
        <p:spPr>
          <a:xfrm>
            <a:off x="249965" y="2056941"/>
            <a:ext cx="4245835" cy="2558936"/>
          </a:xfrm>
          <a:prstGeom prst="rect">
            <a:avLst/>
          </a:prstGeom>
        </p:spPr>
      </p:pic>
      <p:pic>
        <p:nvPicPr>
          <p:cNvPr id="17" name="table"/>
          <p:cNvPicPr>
            <a:picLocks noChangeAspect="1"/>
          </p:cNvPicPr>
          <p:nvPr/>
        </p:nvPicPr>
        <p:blipFill>
          <a:blip r:embed="rId5"/>
          <a:stretch>
            <a:fillRect/>
          </a:stretch>
        </p:blipFill>
        <p:spPr>
          <a:xfrm>
            <a:off x="4800600" y="2038350"/>
            <a:ext cx="4071267" cy="1458465"/>
          </a:xfrm>
          <a:prstGeom prst="rect">
            <a:avLst/>
          </a:prstGeom>
        </p:spPr>
      </p:pic>
      <p:sp>
        <p:nvSpPr>
          <p:cNvPr id="18" name="TextBox 16"/>
          <p:cNvSpPr txBox="1"/>
          <p:nvPr/>
        </p:nvSpPr>
        <p:spPr>
          <a:xfrm>
            <a:off x="1485471" y="4615877"/>
            <a:ext cx="615260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schemeClr val="accent1">
                    <a:lumMod val="20000"/>
                    <a:lumOff val="80000"/>
                  </a:schemeClr>
                </a:solidFill>
                <a:latin typeface="Baskerville Old Face" panose="02020602080505020303" pitchFamily="18" charset="0"/>
              </a:rPr>
              <a:t>Faculty to Staff Ratio : 0.44 : 1</a:t>
            </a:r>
            <a:endParaRPr lang="en-US" dirty="0">
              <a:solidFill>
                <a:schemeClr val="accent1">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3483886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9" name="Title 1"/>
          <p:cNvSpPr>
            <a:spLocks noGrp="1"/>
          </p:cNvSpPr>
          <p:nvPr/>
        </p:nvSpPr>
        <p:spPr>
          <a:xfrm>
            <a:off x="2819400" y="438150"/>
            <a:ext cx="6096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800" dirty="0" smtClean="0">
                <a:solidFill>
                  <a:schemeClr val="accent1">
                    <a:lumMod val="20000"/>
                    <a:lumOff val="80000"/>
                  </a:schemeClr>
                </a:solidFill>
                <a:latin typeface="Baskerville Old Face" panose="02020602080505020303" pitchFamily="18" charset="0"/>
              </a:rPr>
              <a:t>Distribution of Faculty Members Among University Faculties</a:t>
            </a:r>
            <a:endParaRPr lang="en-US" sz="2800" dirty="0">
              <a:solidFill>
                <a:schemeClr val="accent1">
                  <a:lumMod val="20000"/>
                  <a:lumOff val="80000"/>
                </a:schemeClr>
              </a:solidFill>
              <a:latin typeface="Baskerville Old Face" panose="02020602080505020303" pitchFamily="18" charset="0"/>
            </a:endParaRPr>
          </a:p>
        </p:txBody>
      </p:sp>
      <p:graphicFrame>
        <p:nvGraphicFramePr>
          <p:cNvPr id="10" name="Content Placeholder 7"/>
          <p:cNvGraphicFramePr>
            <a:graphicFrameLocks noGrp="1"/>
          </p:cNvGraphicFramePr>
          <p:nvPr>
            <p:extLst>
              <p:ext uri="{D42A27DB-BD31-4B8C-83A1-F6EECF244321}">
                <p14:modId xmlns:p14="http://schemas.microsoft.com/office/powerpoint/2010/main" val="2815997026"/>
              </p:ext>
            </p:extLst>
          </p:nvPr>
        </p:nvGraphicFramePr>
        <p:xfrm>
          <a:off x="228601" y="1733550"/>
          <a:ext cx="8686799"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255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graphicFrame>
        <p:nvGraphicFramePr>
          <p:cNvPr id="9" name="Content Placeholder 9"/>
          <p:cNvGraphicFramePr>
            <a:graphicFrameLocks noGrp="1"/>
          </p:cNvGraphicFramePr>
          <p:nvPr>
            <p:extLst>
              <p:ext uri="{D42A27DB-BD31-4B8C-83A1-F6EECF244321}">
                <p14:modId xmlns:p14="http://schemas.microsoft.com/office/powerpoint/2010/main" val="1457368014"/>
              </p:ext>
            </p:extLst>
          </p:nvPr>
        </p:nvGraphicFramePr>
        <p:xfrm>
          <a:off x="685800" y="1681331"/>
          <a:ext cx="7772400" cy="329946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a:spLocks noGrp="1"/>
          </p:cNvSpPr>
          <p:nvPr/>
        </p:nvSpPr>
        <p:spPr>
          <a:xfrm>
            <a:off x="-609600" y="865187"/>
            <a:ext cx="10515600" cy="868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400" dirty="0" smtClean="0">
                <a:solidFill>
                  <a:schemeClr val="accent1">
                    <a:lumMod val="20000"/>
                    <a:lumOff val="80000"/>
                  </a:schemeClr>
                </a:solidFill>
                <a:latin typeface="Baskerville Old Face" panose="02020602080505020303" pitchFamily="18" charset="0"/>
              </a:rPr>
              <a:t>Current Scholars Completing Postgraduate Studies Abroad</a:t>
            </a:r>
            <a:endParaRPr lang="en-US" sz="2400" dirty="0">
              <a:solidFill>
                <a:schemeClr val="accent1">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2163120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graphicFrame>
        <p:nvGraphicFramePr>
          <p:cNvPr id="9" name="Content Placeholder 7"/>
          <p:cNvGraphicFramePr>
            <a:graphicFrameLocks noGrp="1"/>
          </p:cNvGraphicFramePr>
          <p:nvPr>
            <p:extLst>
              <p:ext uri="{D42A27DB-BD31-4B8C-83A1-F6EECF244321}">
                <p14:modId xmlns:p14="http://schemas.microsoft.com/office/powerpoint/2010/main" val="1020567615"/>
              </p:ext>
            </p:extLst>
          </p:nvPr>
        </p:nvGraphicFramePr>
        <p:xfrm>
          <a:off x="388822" y="1657350"/>
          <a:ext cx="8229601" cy="3775869"/>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a:spLocks noGrp="1"/>
          </p:cNvSpPr>
          <p:nvPr/>
        </p:nvSpPr>
        <p:spPr>
          <a:xfrm>
            <a:off x="76200" y="797396"/>
            <a:ext cx="8991600" cy="859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400" dirty="0" smtClean="0">
                <a:solidFill>
                  <a:schemeClr val="accent1">
                    <a:lumMod val="20000"/>
                    <a:lumOff val="80000"/>
                  </a:schemeClr>
                </a:solidFill>
                <a:latin typeface="Baskerville Old Face" panose="02020602080505020303" pitchFamily="18" charset="0"/>
              </a:rPr>
              <a:t>Faculty distribution According to Origin of Postgraduate Certificate </a:t>
            </a:r>
            <a:endParaRPr lang="en-US" sz="2400" dirty="0">
              <a:solidFill>
                <a:schemeClr val="accent1">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187373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2895600" y="25448"/>
            <a:ext cx="5123053" cy="975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smtClean="0">
                <a:solidFill>
                  <a:schemeClr val="accent1">
                    <a:lumMod val="20000"/>
                    <a:lumOff val="80000"/>
                  </a:schemeClr>
                </a:solidFill>
                <a:latin typeface="Baskerville Old Face" panose="02020602080505020303" pitchFamily="18" charset="0"/>
              </a:rPr>
              <a:t>Academic Programs</a:t>
            </a:r>
            <a:endParaRPr lang="en-US" sz="3600" dirty="0">
              <a:solidFill>
                <a:schemeClr val="accent1">
                  <a:lumMod val="20000"/>
                  <a:lumOff val="80000"/>
                </a:schemeClr>
              </a:solidFill>
              <a:latin typeface="Baskerville Old Face" panose="02020602080505020303" pitchFamily="18" charset="0"/>
            </a:endParaRPr>
          </a:p>
        </p:txBody>
      </p:sp>
      <p:sp>
        <p:nvSpPr>
          <p:cNvPr id="9" name="Content Placeholder 2"/>
          <p:cNvSpPr>
            <a:spLocks noGrp="1"/>
          </p:cNvSpPr>
          <p:nvPr/>
        </p:nvSpPr>
        <p:spPr>
          <a:xfrm>
            <a:off x="228600" y="1219200"/>
            <a:ext cx="4188311" cy="401955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accent1">
                    <a:lumMod val="20000"/>
                    <a:lumOff val="80000"/>
                  </a:schemeClr>
                </a:solidFill>
                <a:latin typeface="Baskerville Old Face" panose="02020602080505020303" pitchFamily="18" charset="0"/>
              </a:rPr>
              <a:t>MediTec </a:t>
            </a:r>
            <a:r>
              <a:rPr lang="en-US" altLang="sq-AL" sz="2300" b="1" dirty="0" smtClean="0">
                <a:solidFill>
                  <a:schemeClr val="accent1">
                    <a:lumMod val="20000"/>
                    <a:lumOff val="80000"/>
                  </a:schemeClr>
                </a:solidFill>
                <a:latin typeface="Baskerville Old Face" panose="02020602080505020303" pitchFamily="18" charset="0"/>
              </a:rPr>
              <a:t>comprises 12 </a:t>
            </a:r>
            <a:r>
              <a:rPr lang="en-US" altLang="sq-AL" sz="2300" b="1" dirty="0">
                <a:solidFill>
                  <a:schemeClr val="accent1">
                    <a:lumMod val="20000"/>
                    <a:lumOff val="80000"/>
                  </a:schemeClr>
                </a:solidFill>
                <a:latin typeface="Baskerville Old Face" panose="02020602080505020303" pitchFamily="18" charset="0"/>
              </a:rPr>
              <a:t>Faculties:</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Medicine</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Engineering</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Science &amp; Arts</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Pharmacy</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Dentistry</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Agriculture</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Veterinary Medicine</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Architecture &amp; Design</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Information Technology</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Applied Medical Sciences</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Nursing </a:t>
            </a:r>
          </a:p>
          <a:p>
            <a:pPr marL="457200" indent="-457200">
              <a:buFont typeface="Wingdings" panose="05000000000000000000" pitchFamily="2" charset="2"/>
              <a:buChar char="v"/>
            </a:pPr>
            <a:r>
              <a:rPr lang="en-US" altLang="sq-AL" sz="2300" b="1" dirty="0">
                <a:solidFill>
                  <a:schemeClr val="accent1">
                    <a:lumMod val="20000"/>
                    <a:lumOff val="80000"/>
                  </a:schemeClr>
                </a:solidFill>
                <a:latin typeface="Baskerville Old Face" panose="02020602080505020303" pitchFamily="18" charset="0"/>
              </a:rPr>
              <a:t>Graduate </a:t>
            </a:r>
            <a:r>
              <a:rPr lang="en-US" altLang="sq-AL" sz="2300" b="1" dirty="0" smtClean="0">
                <a:solidFill>
                  <a:schemeClr val="accent1">
                    <a:lumMod val="20000"/>
                    <a:lumOff val="80000"/>
                  </a:schemeClr>
                </a:solidFill>
                <a:latin typeface="Baskerville Old Face" panose="02020602080505020303" pitchFamily="18" charset="0"/>
              </a:rPr>
              <a:t>Studies</a:t>
            </a:r>
            <a:endParaRPr lang="en-US" altLang="sq-AL" sz="2300" b="1" dirty="0">
              <a:solidFill>
                <a:schemeClr val="accent1">
                  <a:lumMod val="20000"/>
                  <a:lumOff val="80000"/>
                </a:schemeClr>
              </a:solidFill>
              <a:latin typeface="Baskerville Old Face" panose="02020602080505020303" pitchFamily="18" charset="0"/>
            </a:endParaRPr>
          </a:p>
          <a:p>
            <a:endParaRPr lang="en-US" dirty="0"/>
          </a:p>
        </p:txBody>
      </p:sp>
      <p:sp>
        <p:nvSpPr>
          <p:cNvPr id="10" name="Content Placeholder 5"/>
          <p:cNvSpPr>
            <a:spLocks noGrp="1"/>
          </p:cNvSpPr>
          <p:nvPr/>
        </p:nvSpPr>
        <p:spPr>
          <a:xfrm>
            <a:off x="4800600" y="1219200"/>
            <a:ext cx="4267200" cy="3638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sq-AL" sz="1600" b="1" dirty="0">
                <a:solidFill>
                  <a:schemeClr val="accent1">
                    <a:lumMod val="20000"/>
                    <a:lumOff val="80000"/>
                  </a:schemeClr>
                </a:solidFill>
                <a:latin typeface="Baskerville Old Face" panose="02020602080505020303" pitchFamily="18" charset="0"/>
              </a:rPr>
              <a:t>In addition to two Deanships:</a:t>
            </a:r>
          </a:p>
          <a:p>
            <a:pPr marL="285750" indent="-285750">
              <a:buFont typeface="Wingdings" panose="05000000000000000000" pitchFamily="2" charset="2"/>
              <a:buChar char="v"/>
            </a:pPr>
            <a:r>
              <a:rPr lang="en-US" altLang="sq-AL" sz="1600" b="1" dirty="0">
                <a:solidFill>
                  <a:schemeClr val="accent1">
                    <a:lumMod val="20000"/>
                    <a:lumOff val="80000"/>
                  </a:schemeClr>
                </a:solidFill>
                <a:latin typeface="Baskerville Old Face" panose="02020602080505020303" pitchFamily="18" charset="0"/>
              </a:rPr>
              <a:t>Deanship of Scientific Research </a:t>
            </a:r>
          </a:p>
          <a:p>
            <a:pPr marL="285750" indent="-285750">
              <a:buFont typeface="Wingdings" panose="05000000000000000000" pitchFamily="2" charset="2"/>
              <a:buChar char="v"/>
            </a:pPr>
            <a:r>
              <a:rPr lang="en-US" altLang="sq-AL" sz="1600" b="1" dirty="0">
                <a:solidFill>
                  <a:schemeClr val="accent1">
                    <a:lumMod val="20000"/>
                    <a:lumOff val="80000"/>
                  </a:schemeClr>
                </a:solidFill>
                <a:latin typeface="Baskerville Old Face" panose="02020602080505020303" pitchFamily="18" charset="0"/>
              </a:rPr>
              <a:t>Deanship of Students’ </a:t>
            </a:r>
            <a:r>
              <a:rPr lang="en-US" altLang="sq-AL" sz="1600" b="1" dirty="0" smtClean="0">
                <a:solidFill>
                  <a:schemeClr val="accent1">
                    <a:lumMod val="20000"/>
                    <a:lumOff val="80000"/>
                  </a:schemeClr>
                </a:solidFill>
                <a:latin typeface="Baskerville Old Face" panose="02020602080505020303" pitchFamily="18" charset="0"/>
              </a:rPr>
              <a:t>Affairs</a:t>
            </a:r>
            <a:endParaRPr lang="en-US"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457200" indent="-457200">
              <a:lnSpc>
                <a:spcPct val="100000"/>
              </a:lnSpc>
              <a:spcBef>
                <a:spcPts val="600"/>
              </a:spcBef>
              <a:buFont typeface="Wingdings" panose="05000000000000000000" pitchFamily="2" charset="2"/>
              <a:buChar char="q"/>
              <a:defRPr/>
            </a:pPr>
            <a:r>
              <a:rPr lang="en-US"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55 </a:t>
            </a:r>
            <a:r>
              <a:rPr lang="en-US"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departments offering 42 undergraduate </a:t>
            </a:r>
            <a:endParaRPr lang="en-US"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indent="0">
              <a:lnSpc>
                <a:spcPct val="100000"/>
              </a:lnSpc>
              <a:spcBef>
                <a:spcPts val="600"/>
              </a:spcBef>
              <a:buNone/>
              <a:defRPr/>
            </a:pPr>
            <a:r>
              <a:rPr lang="en-US"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            programs </a:t>
            </a:r>
            <a:r>
              <a:rPr lang="en-US"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and 85 </a:t>
            </a:r>
            <a:r>
              <a:rPr lang="en-US"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postgraduate programs</a:t>
            </a:r>
            <a:r>
              <a:rPr lang="en-US"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a:t>
            </a:r>
          </a:p>
          <a:p>
            <a:pPr marL="457200" indent="-457200">
              <a:lnSpc>
                <a:spcPct val="100000"/>
              </a:lnSpc>
              <a:buFont typeface="Wingdings" panose="05000000000000000000" pitchFamily="2" charset="2"/>
              <a:buChar char="q"/>
              <a:defRPr/>
            </a:pPr>
            <a:r>
              <a:rPr lang="en-US"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Unique programs:</a:t>
            </a:r>
          </a:p>
          <a:p>
            <a:pPr marL="514350" indent="-285750">
              <a:lnSpc>
                <a:spcPct val="100000"/>
              </a:lnSpc>
              <a:spcBef>
                <a:spcPts val="600"/>
              </a:spcBef>
              <a:buFont typeface="Wingdings" panose="05000000000000000000" pitchFamily="2" charset="2"/>
              <a:buChar char="ü"/>
              <a:defRPr/>
            </a:pPr>
            <a:r>
              <a:rPr lang="en-US" altLang="ar-JO" sz="1600" b="1" dirty="0">
                <a:solidFill>
                  <a:schemeClr val="accent1">
                    <a:lumMod val="20000"/>
                    <a:lumOff val="80000"/>
                  </a:schemeClr>
                </a:solidFill>
                <a:latin typeface="Baskerville Old Face" panose="02020602080505020303" pitchFamily="18" charset="0"/>
                <a:ea typeface="Majalla UI"/>
              </a:rPr>
              <a:t>Nuclear Engineering</a:t>
            </a:r>
          </a:p>
          <a:p>
            <a:pPr marL="514350" indent="-285750">
              <a:lnSpc>
                <a:spcPct val="100000"/>
              </a:lnSpc>
              <a:spcBef>
                <a:spcPts val="600"/>
              </a:spcBef>
              <a:buFont typeface="Wingdings" panose="05000000000000000000" pitchFamily="2" charset="2"/>
              <a:buChar char="ü"/>
              <a:defRPr/>
            </a:pPr>
            <a:r>
              <a:rPr lang="en-US" altLang="ar-JO" sz="1600" b="1" dirty="0">
                <a:solidFill>
                  <a:schemeClr val="accent1">
                    <a:lumMod val="20000"/>
                    <a:lumOff val="80000"/>
                  </a:schemeClr>
                </a:solidFill>
                <a:latin typeface="Baskerville Old Face" panose="02020602080505020303" pitchFamily="18" charset="0"/>
                <a:ea typeface="Majalla UI"/>
              </a:rPr>
              <a:t>Aeronautical Engineering</a:t>
            </a:r>
          </a:p>
          <a:p>
            <a:pPr marL="514350" indent="-285750">
              <a:lnSpc>
                <a:spcPct val="100000"/>
              </a:lnSpc>
              <a:spcBef>
                <a:spcPts val="600"/>
              </a:spcBef>
              <a:buFont typeface="Wingdings" panose="05000000000000000000" pitchFamily="2" charset="2"/>
              <a:buChar char="ü"/>
              <a:defRPr/>
            </a:pPr>
            <a:r>
              <a:rPr lang="en-US" altLang="ar-JO" sz="1600" b="1" dirty="0">
                <a:solidFill>
                  <a:schemeClr val="accent1">
                    <a:lumMod val="20000"/>
                    <a:lumOff val="80000"/>
                  </a:schemeClr>
                </a:solidFill>
                <a:latin typeface="Baskerville Old Face" panose="02020602080505020303" pitchFamily="18" charset="0"/>
                <a:ea typeface="Majalla UI"/>
              </a:rPr>
              <a:t>Veterinary Medicine</a:t>
            </a:r>
          </a:p>
          <a:p>
            <a:pPr marL="514350" indent="-285750">
              <a:lnSpc>
                <a:spcPct val="100000"/>
              </a:lnSpc>
              <a:spcBef>
                <a:spcPts val="600"/>
              </a:spcBef>
              <a:buFont typeface="Wingdings" panose="05000000000000000000" pitchFamily="2" charset="2"/>
              <a:buChar char="ü"/>
              <a:defRPr/>
            </a:pPr>
            <a:r>
              <a:rPr lang="en-US" altLang="ar-JO" sz="1600" b="1" dirty="0">
                <a:solidFill>
                  <a:schemeClr val="accent1">
                    <a:lumMod val="20000"/>
                    <a:lumOff val="80000"/>
                  </a:schemeClr>
                </a:solidFill>
                <a:latin typeface="Baskerville Old Face" panose="02020602080505020303" pitchFamily="18" charset="0"/>
                <a:ea typeface="Majalla UI"/>
              </a:rPr>
              <a:t>Paramedics</a:t>
            </a:r>
          </a:p>
          <a:p>
            <a:endParaRPr lang="en-US" dirty="0"/>
          </a:p>
        </p:txBody>
      </p:sp>
    </p:spTree>
    <p:extLst>
      <p:ext uri="{BB962C8B-B14F-4D97-AF65-F5344CB8AC3E}">
        <p14:creationId xmlns:p14="http://schemas.microsoft.com/office/powerpoint/2010/main" val="2949629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3" name="Title 1"/>
          <p:cNvSpPr>
            <a:spLocks noGrp="1"/>
          </p:cNvSpPr>
          <p:nvPr/>
        </p:nvSpPr>
        <p:spPr>
          <a:xfrm>
            <a:off x="2667000" y="1057417"/>
            <a:ext cx="3608386" cy="839653"/>
          </a:xfrm>
          <a:prstGeom prst="rect">
            <a:avLst/>
          </a:prstGeom>
        </p:spPr>
        <p:txBody>
          <a:bodyPr vert="horz" lIns="68947" tIns="34473" rIns="68947" bIns="34473" rtlCol="0" anchor="ctr">
            <a:normAutofit fontScale="6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t>                               </a:t>
            </a:r>
            <a:r>
              <a:rPr lang="en-US" dirty="0" smtClean="0">
                <a:solidFill>
                  <a:schemeClr val="accent1">
                    <a:lumMod val="20000"/>
                    <a:lumOff val="80000"/>
                  </a:schemeClr>
                </a:solidFill>
                <a:latin typeface="Baskerville Old Face" panose="02020602080505020303" pitchFamily="18" charset="0"/>
              </a:rPr>
              <a:t>Outline</a:t>
            </a:r>
            <a:endParaRPr lang="en-US" dirty="0">
              <a:solidFill>
                <a:schemeClr val="accent1">
                  <a:lumMod val="20000"/>
                  <a:lumOff val="80000"/>
                </a:schemeClr>
              </a:solidFill>
              <a:latin typeface="Baskerville Old Face" panose="02020602080505020303" pitchFamily="18" charset="0"/>
            </a:endParaRPr>
          </a:p>
        </p:txBody>
      </p:sp>
      <p:sp>
        <p:nvSpPr>
          <p:cNvPr id="5" name="Content Placeholder 2"/>
          <p:cNvSpPr>
            <a:spLocks noGrp="1"/>
          </p:cNvSpPr>
          <p:nvPr/>
        </p:nvSpPr>
        <p:spPr>
          <a:xfrm>
            <a:off x="310183" y="2233877"/>
            <a:ext cx="4244171" cy="2756273"/>
          </a:xfrm>
          <a:prstGeom prst="rect">
            <a:avLst/>
          </a:prstGeom>
        </p:spPr>
        <p:txBody>
          <a:bodyPr vert="horz" lIns="68947" tIns="34473" rIns="68947" bIns="3447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solidFill>
                  <a:schemeClr val="accent1">
                    <a:lumMod val="20000"/>
                    <a:lumOff val="80000"/>
                  </a:schemeClr>
                </a:solidFill>
                <a:latin typeface="Baskerville Old Face" panose="02020602080505020303" pitchFamily="18" charset="0"/>
              </a:rPr>
              <a:t> </a:t>
            </a:r>
            <a:r>
              <a:rPr lang="en-US" b="1" dirty="0" smtClean="0">
                <a:solidFill>
                  <a:schemeClr val="accent1">
                    <a:lumMod val="20000"/>
                    <a:lumOff val="80000"/>
                  </a:schemeClr>
                </a:solidFill>
                <a:latin typeface="Baskerville Old Face" panose="02020602080505020303" pitchFamily="18" charset="0"/>
              </a:rPr>
              <a:t>JUST</a:t>
            </a:r>
            <a:r>
              <a:rPr lang="en-US" dirty="0" smtClean="0">
                <a:solidFill>
                  <a:schemeClr val="accent1">
                    <a:lumMod val="20000"/>
                    <a:lumOff val="80000"/>
                  </a:schemeClr>
                </a:solidFill>
                <a:latin typeface="Baskerville Old Face" panose="02020602080505020303" pitchFamily="18" charset="0"/>
              </a:rPr>
              <a:t>   Quick Facts</a:t>
            </a:r>
          </a:p>
          <a:p>
            <a:pPr>
              <a:buFont typeface="Wingdings" panose="05000000000000000000" pitchFamily="2" charset="2"/>
              <a:buChar char="v"/>
            </a:pPr>
            <a:r>
              <a:rPr lang="en-US" dirty="0" smtClean="0">
                <a:solidFill>
                  <a:schemeClr val="accent1">
                    <a:lumMod val="20000"/>
                    <a:lumOff val="80000"/>
                  </a:schemeClr>
                </a:solidFill>
                <a:latin typeface="Baskerville Old Face" panose="02020602080505020303" pitchFamily="18" charset="0"/>
              </a:rPr>
              <a:t>Human Resources</a:t>
            </a:r>
          </a:p>
          <a:p>
            <a:pPr>
              <a:buFont typeface="Wingdings" panose="05000000000000000000" pitchFamily="2" charset="2"/>
              <a:buChar char="v"/>
            </a:pPr>
            <a:r>
              <a:rPr lang="en-US" dirty="0" smtClean="0">
                <a:solidFill>
                  <a:schemeClr val="accent1">
                    <a:lumMod val="20000"/>
                    <a:lumOff val="80000"/>
                  </a:schemeClr>
                </a:solidFill>
                <a:latin typeface="Baskerville Old Face" panose="02020602080505020303" pitchFamily="18" charset="0"/>
              </a:rPr>
              <a:t>Academic Programs</a:t>
            </a:r>
          </a:p>
          <a:p>
            <a:pPr>
              <a:buFont typeface="Wingdings" panose="05000000000000000000" pitchFamily="2" charset="2"/>
              <a:buChar char="v"/>
            </a:pPr>
            <a:r>
              <a:rPr lang="en-US" dirty="0" smtClean="0">
                <a:solidFill>
                  <a:schemeClr val="accent1">
                    <a:lumMod val="20000"/>
                    <a:lumOff val="80000"/>
                  </a:schemeClr>
                </a:solidFill>
                <a:latin typeface="Baskerville Old Face" panose="02020602080505020303" pitchFamily="18" charset="0"/>
              </a:rPr>
              <a:t>Accreditation</a:t>
            </a:r>
          </a:p>
          <a:p>
            <a:endParaRPr lang="en-US" dirty="0" smtClean="0"/>
          </a:p>
          <a:p>
            <a:endParaRPr lang="en-US" dirty="0" smtClean="0"/>
          </a:p>
          <a:p>
            <a:endParaRPr lang="en-US" dirty="0"/>
          </a:p>
        </p:txBody>
      </p:sp>
      <p:sp>
        <p:nvSpPr>
          <p:cNvPr id="6" name="Content Placeholder 4"/>
          <p:cNvSpPr>
            <a:spLocks noGrp="1"/>
          </p:cNvSpPr>
          <p:nvPr/>
        </p:nvSpPr>
        <p:spPr>
          <a:xfrm>
            <a:off x="4893783" y="2185610"/>
            <a:ext cx="4251556" cy="2756273"/>
          </a:xfrm>
          <a:prstGeom prst="rect">
            <a:avLst/>
          </a:prstGeom>
        </p:spPr>
        <p:txBody>
          <a:bodyPr vert="horz" lIns="68947" tIns="34473" rIns="68947" bIns="3447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a:solidFill>
                  <a:schemeClr val="accent1">
                    <a:lumMod val="20000"/>
                    <a:lumOff val="80000"/>
                  </a:schemeClr>
                </a:solidFill>
                <a:latin typeface="Baskerville Old Face" panose="02020602080505020303" pitchFamily="18" charset="0"/>
              </a:rPr>
              <a:t> </a:t>
            </a:r>
            <a:r>
              <a:rPr lang="en-US" b="1" dirty="0" smtClean="0">
                <a:solidFill>
                  <a:schemeClr val="accent1">
                    <a:lumMod val="20000"/>
                    <a:lumOff val="80000"/>
                  </a:schemeClr>
                </a:solidFill>
                <a:latin typeface="Baskerville Old Face" panose="02020602080505020303" pitchFamily="18" charset="0"/>
              </a:rPr>
              <a:t>JUST </a:t>
            </a:r>
            <a:r>
              <a:rPr lang="en-US" dirty="0" smtClean="0">
                <a:solidFill>
                  <a:schemeClr val="accent1">
                    <a:lumMod val="20000"/>
                    <a:lumOff val="80000"/>
                  </a:schemeClr>
                </a:solidFill>
                <a:latin typeface="Baskerville Old Face" panose="02020602080505020303" pitchFamily="18" charset="0"/>
              </a:rPr>
              <a:t>Library</a:t>
            </a:r>
          </a:p>
          <a:p>
            <a:pPr>
              <a:buFont typeface="Wingdings" panose="05000000000000000000" pitchFamily="2" charset="2"/>
              <a:buChar char="v"/>
            </a:pPr>
            <a:r>
              <a:rPr lang="en-US" dirty="0">
                <a:solidFill>
                  <a:schemeClr val="accent1">
                    <a:lumMod val="20000"/>
                    <a:lumOff val="80000"/>
                  </a:schemeClr>
                </a:solidFill>
                <a:latin typeface="Baskerville Old Face" panose="02020602080505020303" pitchFamily="18" charset="0"/>
              </a:rPr>
              <a:t>Scientific </a:t>
            </a:r>
            <a:r>
              <a:rPr lang="en-US" dirty="0" smtClean="0">
                <a:solidFill>
                  <a:schemeClr val="accent1">
                    <a:lumMod val="20000"/>
                    <a:lumOff val="80000"/>
                  </a:schemeClr>
                </a:solidFill>
                <a:latin typeface="Baskerville Old Face" panose="02020602080505020303" pitchFamily="18" charset="0"/>
              </a:rPr>
              <a:t>Research</a:t>
            </a:r>
            <a:endParaRPr lang="en-US" dirty="0">
              <a:solidFill>
                <a:schemeClr val="accent1">
                  <a:lumMod val="20000"/>
                  <a:lumOff val="80000"/>
                </a:schemeClr>
              </a:solidFill>
              <a:latin typeface="Baskerville Old Face" panose="02020602080505020303" pitchFamily="18" charset="0"/>
            </a:endParaRPr>
          </a:p>
          <a:p>
            <a:pPr>
              <a:buFont typeface="Wingdings" panose="05000000000000000000" pitchFamily="2" charset="2"/>
              <a:buChar char="v"/>
            </a:pPr>
            <a:r>
              <a:rPr lang="en-US" altLang="ar-JO" dirty="0" smtClean="0">
                <a:solidFill>
                  <a:schemeClr val="accent1">
                    <a:lumMod val="20000"/>
                    <a:lumOff val="80000"/>
                  </a:schemeClr>
                </a:solidFill>
                <a:latin typeface="Baskerville Old Face" panose="02020602080505020303" pitchFamily="18" charset="0"/>
              </a:rPr>
              <a:t>Res, Services </a:t>
            </a:r>
            <a:r>
              <a:rPr lang="en-US" altLang="ar-JO" dirty="0">
                <a:solidFill>
                  <a:schemeClr val="accent1">
                    <a:lumMod val="20000"/>
                    <a:lumOff val="80000"/>
                  </a:schemeClr>
                </a:solidFill>
                <a:latin typeface="Baskerville Old Face" panose="02020602080505020303" pitchFamily="18" charset="0"/>
              </a:rPr>
              <a:t>&amp; </a:t>
            </a:r>
            <a:r>
              <a:rPr lang="en-US" altLang="ar-JO" dirty="0" smtClean="0">
                <a:solidFill>
                  <a:schemeClr val="accent1">
                    <a:lumMod val="20000"/>
                    <a:lumOff val="80000"/>
                  </a:schemeClr>
                </a:solidFill>
                <a:latin typeface="Baskerville Old Face" panose="02020602080505020303" pitchFamily="18" charset="0"/>
              </a:rPr>
              <a:t>Consultative Centers</a:t>
            </a:r>
          </a:p>
          <a:p>
            <a:pPr>
              <a:buFont typeface="Wingdings" panose="05000000000000000000" pitchFamily="2" charset="2"/>
              <a:buChar char="v"/>
            </a:pPr>
            <a:r>
              <a:rPr lang="en-US" altLang="ar-JO" dirty="0" smtClean="0">
                <a:solidFill>
                  <a:schemeClr val="accent1">
                    <a:lumMod val="20000"/>
                    <a:lumOff val="80000"/>
                  </a:schemeClr>
                </a:solidFill>
                <a:latin typeface="Baskerville Old Face" panose="02020602080505020303" pitchFamily="18" charset="0"/>
              </a:rPr>
              <a:t> </a:t>
            </a:r>
            <a:r>
              <a:rPr lang="en-US" dirty="0" smtClean="0">
                <a:solidFill>
                  <a:schemeClr val="accent1">
                    <a:lumMod val="20000"/>
                    <a:lumOff val="80000"/>
                  </a:schemeClr>
                </a:solidFill>
                <a:latin typeface="Baskerville Old Face" panose="02020602080505020303" pitchFamily="18" charset="0"/>
              </a:rPr>
              <a:t>Strategic Projects in Progress</a:t>
            </a:r>
            <a:endParaRPr lang="en-US" dirty="0">
              <a:solidFill>
                <a:schemeClr val="accent1">
                  <a:lumMod val="20000"/>
                  <a:lumOff val="80000"/>
                </a:schemeClr>
              </a:solidFill>
              <a:latin typeface="Baskerville Old Face" panose="02020602080505020303" pitchFamily="18" charset="0"/>
            </a:endParaRP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488" y="149110"/>
            <a:ext cx="1235409" cy="1143000"/>
          </a:xfrm>
          <a:prstGeom prst="rect">
            <a:avLst/>
          </a:prstGeom>
        </p:spPr>
      </p:pic>
    </p:spTree>
    <p:extLst>
      <p:ext uri="{BB962C8B-B14F-4D97-AF65-F5344CB8AC3E}">
        <p14:creationId xmlns:p14="http://schemas.microsoft.com/office/powerpoint/2010/main" val="2393621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9" name="Title 1"/>
          <p:cNvSpPr>
            <a:spLocks noGrp="1"/>
          </p:cNvSpPr>
          <p:nvPr/>
        </p:nvSpPr>
        <p:spPr>
          <a:xfrm>
            <a:off x="2743200" y="193406"/>
            <a:ext cx="5972993" cy="1131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smtClean="0">
                <a:solidFill>
                  <a:schemeClr val="accent1">
                    <a:lumMod val="20000"/>
                    <a:lumOff val="80000"/>
                  </a:schemeClr>
                </a:solidFill>
                <a:latin typeface="Baskerville Old Face" panose="02020602080505020303" pitchFamily="18" charset="0"/>
              </a:rPr>
              <a:t>International Accreditation </a:t>
            </a:r>
            <a:endParaRPr lang="en-US" sz="3600" dirty="0">
              <a:solidFill>
                <a:schemeClr val="accent1">
                  <a:lumMod val="20000"/>
                  <a:lumOff val="80000"/>
                </a:schemeClr>
              </a:solidFill>
              <a:latin typeface="Baskerville Old Face" panose="02020602080505020303" pitchFamily="18" charset="0"/>
            </a:endParaRPr>
          </a:p>
        </p:txBody>
      </p:sp>
      <p:sp>
        <p:nvSpPr>
          <p:cNvPr id="10" name="Content Placeholder 2"/>
          <p:cNvSpPr>
            <a:spLocks noGrp="1"/>
          </p:cNvSpPr>
          <p:nvPr/>
        </p:nvSpPr>
        <p:spPr>
          <a:xfrm>
            <a:off x="76200" y="1142749"/>
            <a:ext cx="4718007" cy="38798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spcAft>
                <a:spcPts val="1000"/>
              </a:spcAft>
              <a:buFont typeface="Wingdings 2" panose="05020102010507070707" pitchFamily="18" charset="2"/>
              <a:buNone/>
              <a:defRPr/>
            </a:pPr>
            <a:r>
              <a:rPr lang="en-US" b="1" u="sng" dirty="0">
                <a:solidFill>
                  <a:schemeClr val="accent1">
                    <a:lumMod val="20000"/>
                    <a:lumOff val="80000"/>
                  </a:schemeClr>
                </a:solidFill>
                <a:latin typeface="Baskerville Old Face" panose="02020602080505020303" pitchFamily="18" charset="0"/>
                <a:ea typeface="Calibri"/>
                <a:cs typeface="Arial"/>
              </a:rPr>
              <a:t>Faculty of Engineering:</a:t>
            </a:r>
            <a:endParaRPr lang="en-US" dirty="0">
              <a:solidFill>
                <a:schemeClr val="accent1">
                  <a:lumMod val="20000"/>
                  <a:lumOff val="80000"/>
                </a:schemeClr>
              </a:solidFill>
              <a:latin typeface="Baskerville Old Face" panose="02020602080505020303" pitchFamily="18" charset="0"/>
              <a:ea typeface="Calibri"/>
              <a:cs typeface="Arial"/>
            </a:endParaRPr>
          </a:p>
          <a:p>
            <a:pPr marL="0" indent="0">
              <a:lnSpc>
                <a:spcPct val="115000"/>
              </a:lnSpc>
              <a:spcBef>
                <a:spcPts val="0"/>
              </a:spcBef>
              <a:spcAft>
                <a:spcPts val="1000"/>
              </a:spcAft>
              <a:buFont typeface="Wingdings 2" panose="05020102010507070707" pitchFamily="18" charset="2"/>
              <a:buNone/>
              <a:defRPr/>
            </a:pPr>
            <a:r>
              <a:rPr lang="en-US" b="1" dirty="0" smtClean="0">
                <a:solidFill>
                  <a:schemeClr val="accent1">
                    <a:lumMod val="20000"/>
                    <a:lumOff val="80000"/>
                  </a:schemeClr>
                </a:solidFill>
                <a:latin typeface="Baskerville Old Face" panose="02020602080505020303" pitchFamily="18" charset="0"/>
                <a:ea typeface="Calibri"/>
                <a:cs typeface="Arial"/>
              </a:rPr>
              <a:t>ABET</a:t>
            </a:r>
            <a:endParaRPr lang="en-US" dirty="0">
              <a:solidFill>
                <a:schemeClr val="accent1">
                  <a:lumMod val="20000"/>
                  <a:lumOff val="80000"/>
                </a:schemeClr>
              </a:solidFill>
              <a:latin typeface="Baskerville Old Face" panose="02020602080505020303" pitchFamily="18" charset="0"/>
              <a:ea typeface="Calibri"/>
              <a:cs typeface="Arial"/>
            </a:endParaRPr>
          </a:p>
          <a:p>
            <a:pPr marL="342900" indent="-342900">
              <a:lnSpc>
                <a:spcPct val="115000"/>
              </a:lnSpc>
              <a:spcBef>
                <a:spcPts val="0"/>
              </a:spcBef>
              <a:spcAft>
                <a:spcPts val="0"/>
              </a:spcAft>
              <a:buFont typeface="+mj-lt"/>
              <a:buAutoNum type="arabicPeriod"/>
              <a:defRPr/>
            </a:pPr>
            <a:r>
              <a:rPr lang="en-US" b="1" dirty="0">
                <a:solidFill>
                  <a:schemeClr val="accent1">
                    <a:lumMod val="20000"/>
                    <a:lumOff val="80000"/>
                  </a:schemeClr>
                </a:solidFill>
                <a:latin typeface="Baskerville Old Face" panose="02020602080505020303" pitchFamily="18" charset="0"/>
                <a:ea typeface="Calibri"/>
                <a:cs typeface="Arial"/>
              </a:rPr>
              <a:t>Chemical Engineering</a:t>
            </a:r>
          </a:p>
          <a:p>
            <a:pPr marL="342900" indent="-342900">
              <a:lnSpc>
                <a:spcPct val="115000"/>
              </a:lnSpc>
              <a:spcBef>
                <a:spcPts val="0"/>
              </a:spcBef>
              <a:spcAft>
                <a:spcPts val="0"/>
              </a:spcAft>
              <a:buFont typeface="+mj-lt"/>
              <a:buAutoNum type="arabicPeriod"/>
              <a:defRPr/>
            </a:pPr>
            <a:r>
              <a:rPr lang="en-US" b="1" dirty="0">
                <a:solidFill>
                  <a:schemeClr val="accent1">
                    <a:lumMod val="20000"/>
                    <a:lumOff val="80000"/>
                  </a:schemeClr>
                </a:solidFill>
                <a:latin typeface="Baskerville Old Face" panose="02020602080505020303" pitchFamily="18" charset="0"/>
                <a:ea typeface="Calibri"/>
                <a:cs typeface="Arial"/>
              </a:rPr>
              <a:t>Biomedical Engineering</a:t>
            </a:r>
          </a:p>
          <a:p>
            <a:pPr marL="342900" indent="-342900">
              <a:lnSpc>
                <a:spcPct val="115000"/>
              </a:lnSpc>
              <a:spcBef>
                <a:spcPts val="0"/>
              </a:spcBef>
              <a:spcAft>
                <a:spcPts val="0"/>
              </a:spcAft>
              <a:buFont typeface="+mj-lt"/>
              <a:buAutoNum type="arabicPeriod"/>
              <a:defRPr/>
            </a:pPr>
            <a:r>
              <a:rPr lang="en-US" b="1" dirty="0">
                <a:solidFill>
                  <a:schemeClr val="accent1">
                    <a:lumMod val="20000"/>
                    <a:lumOff val="80000"/>
                  </a:schemeClr>
                </a:solidFill>
                <a:latin typeface="Baskerville Old Face" panose="02020602080505020303" pitchFamily="18" charset="0"/>
                <a:ea typeface="Calibri"/>
                <a:cs typeface="Arial"/>
              </a:rPr>
              <a:t>Industrial </a:t>
            </a:r>
            <a:r>
              <a:rPr lang="en-US" b="1" dirty="0" smtClean="0">
                <a:solidFill>
                  <a:schemeClr val="accent1">
                    <a:lumMod val="20000"/>
                    <a:lumOff val="80000"/>
                  </a:schemeClr>
                </a:solidFill>
                <a:latin typeface="Baskerville Old Face" panose="02020602080505020303" pitchFamily="18" charset="0"/>
                <a:ea typeface="Calibri"/>
                <a:cs typeface="Arial"/>
              </a:rPr>
              <a:t>Engineering</a:t>
            </a:r>
            <a:endParaRPr lang="en-US" dirty="0" smtClean="0">
              <a:solidFill>
                <a:schemeClr val="accent1">
                  <a:lumMod val="20000"/>
                  <a:lumOff val="80000"/>
                </a:schemeClr>
              </a:solidFill>
              <a:latin typeface="Baskerville Old Face" panose="02020602080505020303" pitchFamily="18" charset="0"/>
            </a:endParaRPr>
          </a:p>
          <a:p>
            <a:pPr marL="342900" indent="-342900">
              <a:lnSpc>
                <a:spcPct val="115000"/>
              </a:lnSpc>
              <a:spcBef>
                <a:spcPts val="0"/>
              </a:spcBef>
              <a:spcAft>
                <a:spcPts val="0"/>
              </a:spcAft>
              <a:buFont typeface="+mj-lt"/>
              <a:buAutoNum type="arabicPeriod"/>
              <a:defRPr/>
            </a:pPr>
            <a:r>
              <a:rPr lang="en-US" b="1" dirty="0" smtClean="0">
                <a:solidFill>
                  <a:schemeClr val="accent1">
                    <a:lumMod val="20000"/>
                    <a:lumOff val="80000"/>
                  </a:schemeClr>
                </a:solidFill>
                <a:latin typeface="Baskerville Old Face" panose="02020602080505020303" pitchFamily="18" charset="0"/>
                <a:ea typeface="Calibri"/>
                <a:cs typeface="Arial"/>
              </a:rPr>
              <a:t>Electrical Engineering</a:t>
            </a:r>
          </a:p>
          <a:p>
            <a:pPr marL="342900" indent="-342900">
              <a:lnSpc>
                <a:spcPct val="115000"/>
              </a:lnSpc>
              <a:spcBef>
                <a:spcPts val="0"/>
              </a:spcBef>
              <a:spcAft>
                <a:spcPts val="0"/>
              </a:spcAft>
              <a:buFont typeface="+mj-lt"/>
              <a:buAutoNum type="arabicPeriod"/>
              <a:defRPr/>
            </a:pPr>
            <a:r>
              <a:rPr lang="en-US" b="1" dirty="0" smtClean="0">
                <a:solidFill>
                  <a:schemeClr val="accent1">
                    <a:lumMod val="20000"/>
                    <a:lumOff val="80000"/>
                  </a:schemeClr>
                </a:solidFill>
                <a:latin typeface="Baskerville Old Face" panose="02020602080505020303" pitchFamily="18" charset="0"/>
                <a:ea typeface="Calibri"/>
                <a:cs typeface="Arial"/>
              </a:rPr>
              <a:t>Civil Engineering</a:t>
            </a:r>
          </a:p>
          <a:p>
            <a:pPr marL="342900" indent="-342900">
              <a:lnSpc>
                <a:spcPct val="115000"/>
              </a:lnSpc>
              <a:spcBef>
                <a:spcPts val="0"/>
              </a:spcBef>
              <a:spcAft>
                <a:spcPts val="0"/>
              </a:spcAft>
              <a:buFont typeface="+mj-lt"/>
              <a:buAutoNum type="arabicPeriod"/>
              <a:defRPr/>
            </a:pPr>
            <a:r>
              <a:rPr lang="en-US" b="1" dirty="0" smtClean="0">
                <a:solidFill>
                  <a:schemeClr val="accent1">
                    <a:lumMod val="20000"/>
                    <a:lumOff val="80000"/>
                  </a:schemeClr>
                </a:solidFill>
                <a:latin typeface="Baskerville Old Face" panose="02020602080505020303" pitchFamily="18" charset="0"/>
                <a:ea typeface="Calibri"/>
                <a:cs typeface="Arial"/>
              </a:rPr>
              <a:t>Aeronautical Engineering</a:t>
            </a:r>
            <a:endParaRPr lang="en-US" b="1" dirty="0">
              <a:solidFill>
                <a:schemeClr val="accent1">
                  <a:lumMod val="20000"/>
                  <a:lumOff val="80000"/>
                </a:schemeClr>
              </a:solidFill>
              <a:latin typeface="Baskerville Old Face" panose="02020602080505020303" pitchFamily="18" charset="0"/>
              <a:ea typeface="Calibri"/>
              <a:cs typeface="Arial"/>
            </a:endParaRPr>
          </a:p>
        </p:txBody>
      </p:sp>
      <p:pic>
        <p:nvPicPr>
          <p:cNvPr id="11" name="Content Placeholder 5"/>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4191000" y="1324971"/>
            <a:ext cx="4724400" cy="3408411"/>
          </a:xfrm>
          <a:prstGeom prst="rect">
            <a:avLst/>
          </a:prstGeom>
        </p:spPr>
      </p:pic>
    </p:spTree>
    <p:extLst>
      <p:ext uri="{BB962C8B-B14F-4D97-AF65-F5344CB8AC3E}">
        <p14:creationId xmlns:p14="http://schemas.microsoft.com/office/powerpoint/2010/main" val="3779284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2209800" y="52633"/>
            <a:ext cx="7185660" cy="99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a:solidFill>
                  <a:schemeClr val="accent1">
                    <a:lumMod val="20000"/>
                    <a:lumOff val="80000"/>
                  </a:schemeClr>
                </a:solidFill>
                <a:latin typeface="Baskerville Old Face" panose="02020602080505020303" pitchFamily="18" charset="0"/>
              </a:rPr>
              <a:t>International Accreditation </a:t>
            </a:r>
            <a:endParaRPr lang="en-US" sz="3600" dirty="0">
              <a:solidFill>
                <a:schemeClr val="accent1">
                  <a:lumMod val="20000"/>
                  <a:lumOff val="80000"/>
                </a:schemeClr>
              </a:solidFill>
            </a:endParaRPr>
          </a:p>
        </p:txBody>
      </p:sp>
      <p:sp>
        <p:nvSpPr>
          <p:cNvPr id="9" name="Content Placeholder 2"/>
          <p:cNvSpPr>
            <a:spLocks noGrp="1"/>
          </p:cNvSpPr>
          <p:nvPr/>
        </p:nvSpPr>
        <p:spPr>
          <a:xfrm>
            <a:off x="0" y="1052008"/>
            <a:ext cx="4495800" cy="40264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ct val="0"/>
              </a:spcBef>
              <a:spcAft>
                <a:spcPts val="1000"/>
              </a:spcAft>
              <a:buFont typeface="Wingdings 2" panose="05020102010507070707" pitchFamily="18" charset="2"/>
              <a:buNone/>
              <a:defRPr/>
            </a:pPr>
            <a:r>
              <a:rPr lang="en-US" altLang="ar-JO" b="1" u="sng" dirty="0">
                <a:solidFill>
                  <a:schemeClr val="accent1">
                    <a:lumMod val="20000"/>
                    <a:lumOff val="80000"/>
                  </a:schemeClr>
                </a:solidFill>
                <a:latin typeface="Baskerville Old Face" panose="02020602080505020303" pitchFamily="18" charset="0"/>
                <a:ea typeface="Calibri" pitchFamily="34" charset="0"/>
                <a:cs typeface="Arial" pitchFamily="34" charset="0"/>
              </a:rPr>
              <a:t>Faculty of Veterinary Medicine</a:t>
            </a:r>
            <a:endPar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a:spcBef>
                <a:spcPct val="0"/>
              </a:spcBef>
              <a:buFont typeface="Symbol" pitchFamily="18" charset="2"/>
              <a:buChar char=""/>
              <a:defRPr/>
            </a:pPr>
            <a:r>
              <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rPr>
              <a:t>European Association of Establishments for Veterinary Education </a:t>
            </a:r>
            <a:r>
              <a:rPr lang="en-US" altLang="ar-JO"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–EAEVE.</a:t>
            </a:r>
            <a:r>
              <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rPr>
              <a:t> </a:t>
            </a:r>
            <a:endParaRPr lang="en-US" altLang="ar-JO"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a:spcBef>
                <a:spcPct val="0"/>
              </a:spcBef>
              <a:buFont typeface="Symbol" pitchFamily="18" charset="2"/>
              <a:buChar char=""/>
              <a:defRPr/>
            </a:pPr>
            <a:endPar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indent="0">
              <a:lnSpc>
                <a:spcPct val="115000"/>
              </a:lnSpc>
              <a:spcBef>
                <a:spcPct val="0"/>
              </a:spcBef>
              <a:spcAft>
                <a:spcPts val="1000"/>
              </a:spcAft>
              <a:buFont typeface="Wingdings 2" panose="05020102010507070707" pitchFamily="18" charset="2"/>
              <a:buNone/>
              <a:defRPr/>
            </a:pPr>
            <a:r>
              <a:rPr lang="en-US" altLang="ar-JO" b="1" u="sng" dirty="0">
                <a:solidFill>
                  <a:schemeClr val="accent1">
                    <a:lumMod val="20000"/>
                    <a:lumOff val="80000"/>
                  </a:schemeClr>
                </a:solidFill>
                <a:latin typeface="Baskerville Old Face" panose="02020602080505020303" pitchFamily="18" charset="0"/>
                <a:ea typeface="Calibri" pitchFamily="34" charset="0"/>
                <a:cs typeface="Arial" pitchFamily="34" charset="0"/>
              </a:rPr>
              <a:t>Faculty of Medicine</a:t>
            </a:r>
            <a:endPar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a:spcBef>
                <a:spcPct val="0"/>
              </a:spcBef>
              <a:spcAft>
                <a:spcPts val="0"/>
              </a:spcAft>
              <a:buFont typeface="Symbol" pitchFamily="18" charset="2"/>
              <a:buChar char=""/>
              <a:defRPr/>
            </a:pPr>
            <a:r>
              <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rPr>
              <a:t>WHO, World Directory of Medical Schools (Avicenna</a:t>
            </a:r>
            <a:r>
              <a:rPr lang="en-US" altLang="ar-JO"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a:t>
            </a:r>
          </a:p>
          <a:p>
            <a:pPr marL="0">
              <a:spcBef>
                <a:spcPct val="0"/>
              </a:spcBef>
              <a:spcAft>
                <a:spcPts val="0"/>
              </a:spcAft>
              <a:buFont typeface="Symbol" pitchFamily="18" charset="2"/>
              <a:buChar char=""/>
              <a:defRPr/>
            </a:pPr>
            <a:endPar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a:spcBef>
                <a:spcPct val="0"/>
              </a:spcBef>
              <a:spcAft>
                <a:spcPts val="0"/>
              </a:spcAft>
              <a:buFont typeface="Symbol" pitchFamily="18" charset="2"/>
              <a:buChar char=""/>
              <a:defRPr/>
            </a:pPr>
            <a:r>
              <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rPr>
              <a:t>The AVICENNA Directory is maintained by the University of Copenhagen in collaboration with the World Health Organization and the World Federation for Medical Education (WFME</a:t>
            </a:r>
            <a:r>
              <a:rPr lang="en-US" altLang="ar-JO"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a:t>
            </a:r>
          </a:p>
          <a:p>
            <a:pPr marL="0">
              <a:spcBef>
                <a:spcPct val="0"/>
              </a:spcBef>
              <a:spcAft>
                <a:spcPts val="0"/>
              </a:spcAft>
              <a:buFont typeface="Symbol" pitchFamily="18" charset="2"/>
              <a:buChar char=""/>
              <a:defRPr/>
            </a:pPr>
            <a:endPar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a:lnSpc>
                <a:spcPct val="115000"/>
              </a:lnSpc>
              <a:spcBef>
                <a:spcPct val="0"/>
              </a:spcBef>
              <a:spcAft>
                <a:spcPts val="1000"/>
              </a:spcAft>
              <a:buFont typeface="Symbol" pitchFamily="18" charset="2"/>
              <a:buChar char=""/>
              <a:defRPr/>
            </a:pPr>
            <a:r>
              <a:rPr lang="en-US" altLang="ar-JO" b="1" dirty="0">
                <a:solidFill>
                  <a:schemeClr val="accent1">
                    <a:lumMod val="20000"/>
                    <a:lumOff val="80000"/>
                  </a:schemeClr>
                </a:solidFill>
                <a:latin typeface="Baskerville Old Face" panose="02020602080505020303" pitchFamily="18" charset="0"/>
                <a:ea typeface="Calibri" pitchFamily="34" charset="0"/>
                <a:cs typeface="Arial" pitchFamily="34" charset="0"/>
              </a:rPr>
              <a:t>Royal College  of Pathology</a:t>
            </a:r>
          </a:p>
          <a:p>
            <a:endParaRPr lang="en-US" dirty="0"/>
          </a:p>
        </p:txBody>
      </p:sp>
      <p:sp>
        <p:nvSpPr>
          <p:cNvPr id="10" name="Content Placeholder 3"/>
          <p:cNvSpPr>
            <a:spLocks noGrp="1"/>
          </p:cNvSpPr>
          <p:nvPr/>
        </p:nvSpPr>
        <p:spPr>
          <a:xfrm>
            <a:off x="4572000" y="813512"/>
            <a:ext cx="5033960" cy="206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ct val="0"/>
              </a:spcBef>
              <a:spcAft>
                <a:spcPts val="1000"/>
              </a:spcAft>
              <a:buFont typeface="Wingdings 2" panose="05020102010507070707" pitchFamily="18" charset="2"/>
              <a:buNone/>
              <a:defRPr/>
            </a:pPr>
            <a:r>
              <a:rPr lang="en-US" altLang="ar-JO" sz="1800" b="1" u="sng" dirty="0">
                <a:solidFill>
                  <a:schemeClr val="accent1">
                    <a:lumMod val="20000"/>
                    <a:lumOff val="80000"/>
                  </a:schemeClr>
                </a:solidFill>
                <a:latin typeface="Baskerville Old Face" panose="02020602080505020303" pitchFamily="18" charset="0"/>
                <a:ea typeface="Calibri" pitchFamily="34" charset="0"/>
                <a:cs typeface="Arial" pitchFamily="34" charset="0"/>
              </a:rPr>
              <a:t>Faculty of </a:t>
            </a:r>
            <a:r>
              <a:rPr lang="en-US" altLang="ar-JO" sz="1800" b="1" u="sng"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Dentistry</a:t>
            </a:r>
            <a:endParaRPr lang="en-US" altLang="ar-JO" sz="18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a:lnSpc>
                <a:spcPct val="115000"/>
              </a:lnSpc>
              <a:spcBef>
                <a:spcPct val="0"/>
              </a:spcBef>
              <a:buFont typeface="Symbol" pitchFamily="18" charset="2"/>
              <a:buChar char=""/>
              <a:defRPr/>
            </a:pPr>
            <a:r>
              <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CODA </a:t>
            </a:r>
          </a:p>
          <a:p>
            <a:pPr marL="0">
              <a:lnSpc>
                <a:spcPct val="115000"/>
              </a:lnSpc>
              <a:spcBef>
                <a:spcPct val="0"/>
              </a:spcBef>
              <a:buFont typeface="Symbol" pitchFamily="18" charset="2"/>
              <a:buChar char=""/>
              <a:defRPr/>
            </a:pPr>
            <a:r>
              <a:rPr lang="en-US" altLang="ar-JO"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RCS </a:t>
            </a:r>
            <a:r>
              <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a:t>
            </a:r>
            <a:r>
              <a:rPr lang="en-US" altLang="ar-JO" sz="1600" b="1" dirty="0" err="1">
                <a:solidFill>
                  <a:schemeClr val="accent1">
                    <a:lumMod val="20000"/>
                    <a:lumOff val="80000"/>
                  </a:schemeClr>
                </a:solidFill>
                <a:latin typeface="Baskerville Old Face" panose="02020602080505020303" pitchFamily="18" charset="0"/>
                <a:ea typeface="Calibri" pitchFamily="34" charset="0"/>
                <a:cs typeface="Arial" pitchFamily="34" charset="0"/>
              </a:rPr>
              <a:t>Ir</a:t>
            </a:r>
            <a:r>
              <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 </a:t>
            </a:r>
          </a:p>
          <a:p>
            <a:pPr marL="0">
              <a:lnSpc>
                <a:spcPct val="115000"/>
              </a:lnSpc>
              <a:spcBef>
                <a:spcPct val="0"/>
              </a:spcBef>
              <a:buFont typeface="Symbol" pitchFamily="18" charset="2"/>
              <a:buChar char=""/>
              <a:defRPr/>
            </a:pPr>
            <a:r>
              <a:rPr lang="en-US" altLang="ar-JO"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MFD Exam </a:t>
            </a:r>
            <a:r>
              <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Center (2004)</a:t>
            </a:r>
          </a:p>
          <a:p>
            <a:pPr marL="0">
              <a:lnSpc>
                <a:spcPct val="115000"/>
              </a:lnSpc>
              <a:spcBef>
                <a:spcPct val="0"/>
              </a:spcBef>
              <a:buFont typeface="Symbol" pitchFamily="18" charset="2"/>
              <a:buChar char=""/>
              <a:defRPr/>
            </a:pPr>
            <a:r>
              <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FFD Exam Center (2006)</a:t>
            </a:r>
          </a:p>
          <a:p>
            <a:pPr marL="0">
              <a:lnSpc>
                <a:spcPct val="115000"/>
              </a:lnSpc>
              <a:spcBef>
                <a:spcPct val="0"/>
              </a:spcBef>
              <a:spcAft>
                <a:spcPts val="1000"/>
              </a:spcAft>
              <a:buFont typeface="Symbol" pitchFamily="18" charset="2"/>
              <a:buChar char=""/>
              <a:defRPr/>
            </a:pPr>
            <a:r>
              <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rPr>
              <a:t>The Lloyd's Register </a:t>
            </a:r>
            <a:r>
              <a:rPr lang="en-US" altLang="ar-JO" sz="16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Quality Assurance (LRQA)</a:t>
            </a:r>
            <a:endParaRPr lang="en-US" altLang="ar-JO" sz="1600" b="1" dirty="0">
              <a:solidFill>
                <a:schemeClr val="accent1">
                  <a:lumMod val="20000"/>
                  <a:lumOff val="80000"/>
                </a:schemeClr>
              </a:solidFill>
              <a:latin typeface="Baskerville Old Face" panose="02020602080505020303" pitchFamily="18" charset="0"/>
              <a:ea typeface="Calibri" pitchFamily="34" charset="0"/>
              <a:cs typeface="Arial" pitchFamily="34" charset="0"/>
            </a:endParaRPr>
          </a:p>
          <a:p>
            <a:pPr marL="0" indent="0">
              <a:lnSpc>
                <a:spcPct val="115000"/>
              </a:lnSpc>
              <a:spcBef>
                <a:spcPts val="0"/>
              </a:spcBef>
              <a:spcAft>
                <a:spcPts val="1000"/>
              </a:spcAft>
              <a:buFont typeface="Wingdings 2" panose="05020102010507070707" pitchFamily="18" charset="2"/>
              <a:buNone/>
              <a:defRPr/>
            </a:pPr>
            <a:r>
              <a:rPr lang="en-US" sz="1800" b="1" u="sng" dirty="0">
                <a:solidFill>
                  <a:schemeClr val="accent1">
                    <a:lumMod val="20000"/>
                    <a:lumOff val="80000"/>
                  </a:schemeClr>
                </a:solidFill>
                <a:latin typeface="Baskerville Old Face" panose="02020602080505020303" pitchFamily="18" charset="0"/>
                <a:ea typeface="Calibri"/>
                <a:cs typeface="Arial"/>
              </a:rPr>
              <a:t>College of Architecture &amp; Design:</a:t>
            </a:r>
            <a:endParaRPr lang="en-US" sz="1800" b="1" dirty="0">
              <a:solidFill>
                <a:schemeClr val="accent1">
                  <a:lumMod val="20000"/>
                  <a:lumOff val="80000"/>
                </a:schemeClr>
              </a:solidFill>
              <a:latin typeface="Baskerville Old Face" panose="02020602080505020303" pitchFamily="18" charset="0"/>
              <a:ea typeface="Calibri"/>
              <a:cs typeface="Arial"/>
            </a:endParaRPr>
          </a:p>
          <a:p>
            <a:pPr marL="342900" indent="-342900">
              <a:lnSpc>
                <a:spcPct val="115000"/>
              </a:lnSpc>
              <a:spcBef>
                <a:spcPts val="0"/>
              </a:spcBef>
              <a:spcAft>
                <a:spcPts val="1000"/>
              </a:spcAft>
              <a:buFont typeface="Symbol"/>
              <a:buChar char=""/>
              <a:defRPr/>
            </a:pPr>
            <a:r>
              <a:rPr lang="en-US" sz="1600" b="1" dirty="0">
                <a:solidFill>
                  <a:schemeClr val="accent1">
                    <a:lumMod val="20000"/>
                    <a:lumOff val="80000"/>
                  </a:schemeClr>
                </a:solidFill>
                <a:latin typeface="Baskerville Old Face" panose="02020602080505020303" pitchFamily="18" charset="0"/>
                <a:ea typeface="Calibri"/>
                <a:cs typeface="Arial"/>
              </a:rPr>
              <a:t>NAAB (National Architectural Accrediting Board</a:t>
            </a:r>
            <a:r>
              <a:rPr lang="en-US" sz="1600" b="1" u="sng" dirty="0">
                <a:solidFill>
                  <a:schemeClr val="accent1">
                    <a:lumMod val="20000"/>
                    <a:lumOff val="80000"/>
                  </a:schemeClr>
                </a:solidFill>
                <a:latin typeface="Baskerville Old Face" panose="02020602080505020303" pitchFamily="18" charset="0"/>
                <a:ea typeface="Calibri"/>
                <a:cs typeface="Arial"/>
              </a:rPr>
              <a:t>)</a:t>
            </a:r>
            <a:endParaRPr lang="en-US" sz="1600" b="1" dirty="0">
              <a:solidFill>
                <a:schemeClr val="accent1">
                  <a:lumMod val="20000"/>
                  <a:lumOff val="80000"/>
                </a:schemeClr>
              </a:solidFill>
              <a:latin typeface="Baskerville Old Face" panose="02020602080505020303" pitchFamily="18" charset="0"/>
              <a:ea typeface="Calibri"/>
              <a:cs typeface="Arial"/>
            </a:endParaRPr>
          </a:p>
          <a:p>
            <a:pPr marL="0" indent="0">
              <a:lnSpc>
                <a:spcPct val="115000"/>
              </a:lnSpc>
              <a:spcBef>
                <a:spcPts val="0"/>
              </a:spcBef>
              <a:spcAft>
                <a:spcPts val="1000"/>
              </a:spcAft>
              <a:buFont typeface="Wingdings 2" panose="05020102010507070707" pitchFamily="18" charset="2"/>
              <a:buNone/>
              <a:defRPr/>
            </a:pPr>
            <a:r>
              <a:rPr lang="en-US" sz="1800" b="1" u="sng" dirty="0">
                <a:solidFill>
                  <a:schemeClr val="accent1">
                    <a:lumMod val="20000"/>
                    <a:lumOff val="80000"/>
                  </a:schemeClr>
                </a:solidFill>
                <a:latin typeface="Baskerville Old Face" panose="02020602080505020303" pitchFamily="18" charset="0"/>
                <a:ea typeface="Calibri"/>
                <a:cs typeface="Arial"/>
              </a:rPr>
              <a:t>Health Center:</a:t>
            </a:r>
            <a:endParaRPr lang="en-US" sz="1800" b="1" dirty="0">
              <a:solidFill>
                <a:schemeClr val="accent1">
                  <a:lumMod val="20000"/>
                  <a:lumOff val="80000"/>
                </a:schemeClr>
              </a:solidFill>
              <a:latin typeface="Baskerville Old Face" panose="02020602080505020303" pitchFamily="18" charset="0"/>
              <a:ea typeface="Calibri"/>
              <a:cs typeface="Arial"/>
            </a:endParaRPr>
          </a:p>
          <a:p>
            <a:pPr marL="342900" indent="-342900">
              <a:lnSpc>
                <a:spcPct val="115000"/>
              </a:lnSpc>
              <a:spcBef>
                <a:spcPts val="0"/>
              </a:spcBef>
              <a:spcAft>
                <a:spcPts val="1000"/>
              </a:spcAft>
              <a:buFont typeface="Symbol"/>
              <a:buChar char=""/>
              <a:defRPr/>
            </a:pPr>
            <a:r>
              <a:rPr lang="en-US" sz="1600" b="1" dirty="0">
                <a:solidFill>
                  <a:schemeClr val="accent1">
                    <a:lumMod val="20000"/>
                    <a:lumOff val="80000"/>
                  </a:schemeClr>
                </a:solidFill>
                <a:latin typeface="Baskerville Old Face" panose="02020602080505020303" pitchFamily="18" charset="0"/>
                <a:ea typeface="Calibri"/>
                <a:cs typeface="Arial"/>
              </a:rPr>
              <a:t>Health Care Accreditation Council (HCAC)</a:t>
            </a:r>
          </a:p>
          <a:p>
            <a:pPr marL="0" indent="0">
              <a:spcBef>
                <a:spcPts val="0"/>
              </a:spcBef>
              <a:spcAft>
                <a:spcPts val="0"/>
              </a:spcAft>
              <a:buFont typeface="Wingdings 2" panose="05020102010507070707" pitchFamily="18" charset="2"/>
              <a:buNone/>
              <a:defRPr/>
            </a:pPr>
            <a:r>
              <a:rPr lang="en-US" sz="1800" b="1" u="sng" dirty="0">
                <a:solidFill>
                  <a:schemeClr val="accent1">
                    <a:lumMod val="20000"/>
                    <a:lumOff val="80000"/>
                  </a:schemeClr>
                </a:solidFill>
                <a:latin typeface="Baskerville Old Face" panose="02020602080505020303" pitchFamily="18" charset="0"/>
                <a:ea typeface="Calibri"/>
                <a:cs typeface="Arial"/>
              </a:rPr>
              <a:t>King Abdullah University Hospital (KAUH) </a:t>
            </a:r>
          </a:p>
          <a:p>
            <a:pPr marL="0" indent="0">
              <a:spcBef>
                <a:spcPts val="0"/>
              </a:spcBef>
              <a:spcAft>
                <a:spcPts val="0"/>
              </a:spcAft>
              <a:buFont typeface="Wingdings 2" panose="05020102010507070707" pitchFamily="18" charset="2"/>
              <a:buNone/>
              <a:defRPr/>
            </a:pPr>
            <a:r>
              <a:rPr lang="en-US" sz="1800" b="1" u="sng" dirty="0">
                <a:solidFill>
                  <a:schemeClr val="accent1">
                    <a:lumMod val="20000"/>
                    <a:lumOff val="80000"/>
                  </a:schemeClr>
                </a:solidFill>
                <a:latin typeface="Baskerville Old Face" panose="02020602080505020303" pitchFamily="18" charset="0"/>
                <a:ea typeface="Calibri"/>
                <a:cs typeface="Arial"/>
              </a:rPr>
              <a:t>JCIA Accreditation, Joint Commission </a:t>
            </a:r>
            <a:r>
              <a:rPr lang="en-US" sz="1800" b="1" u="sng" dirty="0" err="1">
                <a:solidFill>
                  <a:schemeClr val="accent1">
                    <a:lumMod val="20000"/>
                    <a:lumOff val="80000"/>
                  </a:schemeClr>
                </a:solidFill>
                <a:latin typeface="Baskerville Old Face" panose="02020602080505020303" pitchFamily="18" charset="0"/>
                <a:ea typeface="Calibri"/>
                <a:cs typeface="Arial"/>
              </a:rPr>
              <a:t>Interna</a:t>
            </a:r>
            <a:endParaRPr lang="en-US" sz="1800" b="1" dirty="0">
              <a:solidFill>
                <a:schemeClr val="accent1">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801553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2829227" y="144002"/>
            <a:ext cx="4597874" cy="821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chemeClr val="accent1">
                    <a:lumMod val="20000"/>
                    <a:lumOff val="80000"/>
                  </a:schemeClr>
                </a:solidFill>
                <a:latin typeface="Baskerville Old Face" panose="02020602080505020303" pitchFamily="18" charset="0"/>
              </a:rPr>
              <a:t>Scientific Research </a:t>
            </a:r>
            <a:endParaRPr lang="en-US" sz="3600" b="1" dirty="0">
              <a:solidFill>
                <a:schemeClr val="accent1">
                  <a:lumMod val="20000"/>
                  <a:lumOff val="80000"/>
                </a:schemeClr>
              </a:solidFill>
              <a:latin typeface="Baskerville Old Face" panose="02020602080505020303" pitchFamily="18" charset="0"/>
            </a:endParaRPr>
          </a:p>
        </p:txBody>
      </p:sp>
      <p:pic>
        <p:nvPicPr>
          <p:cNvPr id="9" name="Picture 7"/>
          <p:cNvPicPr>
            <a:picLocks noGrp="1"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15000" y="1123950"/>
            <a:ext cx="3048000" cy="188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8"/>
          <p:cNvSpPr>
            <a:spLocks noGrp="1"/>
          </p:cNvSpPr>
          <p:nvPr/>
        </p:nvSpPr>
        <p:spPr>
          <a:xfrm>
            <a:off x="152400" y="1286827"/>
            <a:ext cx="5337519" cy="4713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1200"/>
              </a:spcBef>
              <a:buFont typeface="Wingdings" panose="05000000000000000000" pitchFamily="2" charset="2"/>
              <a:buChar char="Ø"/>
              <a:defRPr/>
            </a:pPr>
            <a:r>
              <a:rPr lang="en-US" altLang="ar-JO" sz="2000" dirty="0" smtClean="0">
                <a:solidFill>
                  <a:schemeClr val="accent1">
                    <a:lumMod val="20000"/>
                    <a:lumOff val="80000"/>
                  </a:schemeClr>
                </a:solidFill>
                <a:latin typeface="Baskerville Old Face" panose="02020602080505020303" pitchFamily="18" charset="0"/>
                <a:cs typeface="Andalus" pitchFamily="18" charset="-78"/>
              </a:rPr>
              <a:t>Annually JUST spends around 7 million JD </a:t>
            </a:r>
            <a:r>
              <a:rPr lang="en-US" altLang="ar-JO" sz="2000" dirty="0">
                <a:solidFill>
                  <a:schemeClr val="accent1">
                    <a:lumMod val="20000"/>
                    <a:lumOff val="80000"/>
                  </a:schemeClr>
                </a:solidFill>
                <a:latin typeface="Baskerville Old Face" panose="02020602080505020303" pitchFamily="18" charset="0"/>
                <a:cs typeface="Andalus" pitchFamily="18" charset="-78"/>
              </a:rPr>
              <a:t>on Scientific Research (about 4.7% of total Budget)</a:t>
            </a:r>
          </a:p>
          <a:p>
            <a:pPr marL="817200" lvl="2" indent="-360000">
              <a:lnSpc>
                <a:spcPct val="100000"/>
              </a:lnSpc>
              <a:spcBef>
                <a:spcPts val="1200"/>
              </a:spcBef>
              <a:buFont typeface="Wingdings" panose="05000000000000000000" pitchFamily="2" charset="2"/>
              <a:buChar char="§"/>
              <a:defRPr/>
            </a:pPr>
            <a:r>
              <a:rPr lang="en-US" altLang="ar-JO" dirty="0" smtClean="0">
                <a:solidFill>
                  <a:schemeClr val="accent1">
                    <a:lumMod val="20000"/>
                    <a:lumOff val="80000"/>
                  </a:schemeClr>
                </a:solidFill>
                <a:latin typeface="Baskerville Old Face" panose="02020602080505020303" pitchFamily="18" charset="0"/>
                <a:cs typeface="Andalus" pitchFamily="18" charset="-78"/>
              </a:rPr>
              <a:t>4.7 Million JD  </a:t>
            </a:r>
            <a:r>
              <a:rPr lang="en-US" altLang="ar-JO" dirty="0">
                <a:solidFill>
                  <a:schemeClr val="accent1">
                    <a:lumMod val="20000"/>
                    <a:lumOff val="80000"/>
                  </a:schemeClr>
                </a:solidFill>
                <a:latin typeface="Baskerville Old Face" panose="02020602080505020303" pitchFamily="18" charset="0"/>
                <a:cs typeface="Andalus" pitchFamily="18" charset="-78"/>
              </a:rPr>
              <a:t>R&amp;D, Publications, Data base, Conferences, &amp; incentives to </a:t>
            </a:r>
            <a:r>
              <a:rPr lang="en-US" altLang="ar-JO" dirty="0" smtClean="0">
                <a:solidFill>
                  <a:schemeClr val="accent1">
                    <a:lumMod val="20000"/>
                    <a:lumOff val="80000"/>
                  </a:schemeClr>
                </a:solidFill>
                <a:latin typeface="Baskerville Old Face" panose="02020602080505020303" pitchFamily="18" charset="0"/>
                <a:cs typeface="Andalus" pitchFamily="18" charset="-78"/>
              </a:rPr>
              <a:t>researchers</a:t>
            </a:r>
            <a:endParaRPr lang="en-US" altLang="ar-JO" dirty="0">
              <a:solidFill>
                <a:schemeClr val="accent1">
                  <a:lumMod val="20000"/>
                  <a:lumOff val="80000"/>
                </a:schemeClr>
              </a:solidFill>
              <a:latin typeface="Baskerville Old Face" panose="02020602080505020303" pitchFamily="18" charset="0"/>
              <a:cs typeface="Andalus" pitchFamily="18" charset="-78"/>
            </a:endParaRPr>
          </a:p>
          <a:p>
            <a:pPr marL="817200" lvl="2" indent="-360000">
              <a:lnSpc>
                <a:spcPct val="100000"/>
              </a:lnSpc>
              <a:spcBef>
                <a:spcPts val="1200"/>
              </a:spcBef>
              <a:buFont typeface="Wingdings" panose="05000000000000000000" pitchFamily="2" charset="2"/>
              <a:buChar char="§"/>
              <a:defRPr/>
            </a:pPr>
            <a:r>
              <a:rPr lang="en-US" altLang="ar-JO" dirty="0" smtClean="0">
                <a:solidFill>
                  <a:schemeClr val="accent1">
                    <a:lumMod val="20000"/>
                    <a:lumOff val="80000"/>
                  </a:schemeClr>
                </a:solidFill>
                <a:latin typeface="Baskerville Old Face" panose="02020602080505020303" pitchFamily="18" charset="0"/>
                <a:cs typeface="Andalus" pitchFamily="18" charset="-78"/>
              </a:rPr>
              <a:t>1.5 Million </a:t>
            </a:r>
            <a:r>
              <a:rPr lang="en-US" altLang="ar-JO" dirty="0">
                <a:solidFill>
                  <a:schemeClr val="accent1">
                    <a:lumMod val="20000"/>
                    <a:lumOff val="80000"/>
                  </a:schemeClr>
                </a:solidFill>
                <a:latin typeface="Baskerville Old Face" panose="02020602080505020303" pitchFamily="18" charset="0"/>
                <a:cs typeface="Andalus" pitchFamily="18" charset="-78"/>
              </a:rPr>
              <a:t>JD on sabbaticals</a:t>
            </a:r>
          </a:p>
          <a:p>
            <a:pPr marL="0" indent="0">
              <a:buNone/>
              <a:defRPr/>
            </a:pPr>
            <a:r>
              <a:rPr lang="en-US" altLang="en-US" sz="2000" b="1" u="sng" dirty="0" smtClean="0">
                <a:solidFill>
                  <a:schemeClr val="accent1">
                    <a:lumMod val="20000"/>
                    <a:lumOff val="80000"/>
                  </a:schemeClr>
                </a:solidFill>
                <a:latin typeface="Baskerville Old Face" panose="02020602080505020303" pitchFamily="18" charset="0"/>
              </a:rPr>
              <a:t>Patents</a:t>
            </a:r>
            <a:r>
              <a:rPr lang="en-US" altLang="en-US" sz="2000" b="1" u="sng" dirty="0">
                <a:solidFill>
                  <a:schemeClr val="accent1">
                    <a:lumMod val="20000"/>
                    <a:lumOff val="80000"/>
                  </a:schemeClr>
                </a:solidFill>
                <a:latin typeface="Baskerville Old Face" panose="02020602080505020303" pitchFamily="18" charset="0"/>
              </a:rPr>
              <a:t>:</a:t>
            </a:r>
          </a:p>
          <a:p>
            <a:pPr marL="914400" lvl="1" indent="-457200">
              <a:lnSpc>
                <a:spcPct val="100000"/>
              </a:lnSpc>
              <a:spcBef>
                <a:spcPts val="600"/>
              </a:spcBef>
              <a:buFont typeface="Wingdings" panose="05000000000000000000" pitchFamily="2" charset="2"/>
              <a:buChar char="§"/>
              <a:defRPr/>
            </a:pPr>
            <a:r>
              <a:rPr lang="en-US" altLang="en-US" sz="2000" dirty="0">
                <a:solidFill>
                  <a:schemeClr val="accent1">
                    <a:lumMod val="20000"/>
                    <a:lumOff val="80000"/>
                  </a:schemeClr>
                </a:solidFill>
                <a:latin typeface="Baskerville Old Face" panose="02020602080505020303" pitchFamily="18" charset="0"/>
              </a:rPr>
              <a:t>8 in process in the US</a:t>
            </a:r>
          </a:p>
          <a:p>
            <a:pPr marL="914400" lvl="1" indent="-457200">
              <a:lnSpc>
                <a:spcPct val="100000"/>
              </a:lnSpc>
              <a:spcBef>
                <a:spcPts val="600"/>
              </a:spcBef>
              <a:buFont typeface="Wingdings" panose="05000000000000000000" pitchFamily="2" charset="2"/>
              <a:buChar char="§"/>
              <a:defRPr/>
            </a:pPr>
            <a:r>
              <a:rPr lang="en-US" altLang="en-US" sz="2000" dirty="0">
                <a:solidFill>
                  <a:schemeClr val="accent1">
                    <a:lumMod val="20000"/>
                    <a:lumOff val="80000"/>
                  </a:schemeClr>
                </a:solidFill>
                <a:latin typeface="Baskerville Old Face" panose="02020602080505020303" pitchFamily="18" charset="0"/>
              </a:rPr>
              <a:t>2 in process locally</a:t>
            </a:r>
          </a:p>
          <a:p>
            <a:pPr marL="457200" indent="-457200">
              <a:lnSpc>
                <a:spcPct val="100000"/>
              </a:lnSpc>
              <a:spcBef>
                <a:spcPts val="1200"/>
              </a:spcBef>
              <a:buFont typeface="Wingdings" panose="05000000000000000000" pitchFamily="2" charset="2"/>
              <a:buChar char="Ø"/>
              <a:defRPr/>
            </a:pPr>
            <a:endParaRPr lang="en-US" altLang="ar-JO" sz="2000" dirty="0">
              <a:solidFill>
                <a:schemeClr val="tx1"/>
              </a:solidFill>
              <a:cs typeface="Andalus" pitchFamily="18" charset="-78"/>
            </a:endParaRPr>
          </a:p>
          <a:p>
            <a:endParaRPr lang="en-US" dirty="0"/>
          </a:p>
        </p:txBody>
      </p:sp>
      <p:pic>
        <p:nvPicPr>
          <p:cNvPr id="13" name="Picture 7" descr="C:\Users\hp\Desktop\JUST\SOU_43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199433"/>
            <a:ext cx="3048000" cy="188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24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2590800" y="98687"/>
            <a:ext cx="6781800" cy="967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a:solidFill>
                  <a:schemeClr val="accent1">
                    <a:lumMod val="20000"/>
                    <a:lumOff val="80000"/>
                  </a:schemeClr>
                </a:solidFill>
                <a:latin typeface="Baskerville Old Face" panose="02020602080505020303" pitchFamily="18" charset="0"/>
              </a:rPr>
              <a:t>Scientific </a:t>
            </a:r>
            <a:r>
              <a:rPr lang="en-US" sz="3600" dirty="0" smtClean="0">
                <a:solidFill>
                  <a:schemeClr val="accent1">
                    <a:lumMod val="20000"/>
                    <a:lumOff val="80000"/>
                  </a:schemeClr>
                </a:solidFill>
                <a:latin typeface="Baskerville Old Face" panose="02020602080505020303" pitchFamily="18" charset="0"/>
              </a:rPr>
              <a:t>Research Expenditure </a:t>
            </a:r>
            <a:endParaRPr lang="en-US" sz="3600" dirty="0">
              <a:solidFill>
                <a:schemeClr val="accent1">
                  <a:lumMod val="20000"/>
                  <a:lumOff val="80000"/>
                </a:schemeClr>
              </a:solidFill>
            </a:endParaRPr>
          </a:p>
        </p:txBody>
      </p:sp>
      <p:graphicFrame>
        <p:nvGraphicFramePr>
          <p:cNvPr id="9" name="Content Placeholder 9"/>
          <p:cNvGraphicFramePr>
            <a:graphicFrameLocks noGrp="1"/>
          </p:cNvGraphicFramePr>
          <p:nvPr>
            <p:extLst>
              <p:ext uri="{D42A27DB-BD31-4B8C-83A1-F6EECF244321}">
                <p14:modId xmlns:p14="http://schemas.microsoft.com/office/powerpoint/2010/main" val="623126898"/>
              </p:ext>
            </p:extLst>
          </p:nvPr>
        </p:nvGraphicFramePr>
        <p:xfrm>
          <a:off x="152399" y="1200150"/>
          <a:ext cx="8839201" cy="36818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922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2971800" y="198271"/>
            <a:ext cx="5791200" cy="891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chemeClr val="accent1">
                    <a:lumMod val="20000"/>
                    <a:lumOff val="80000"/>
                  </a:schemeClr>
                </a:solidFill>
                <a:latin typeface="Baskerville Old Face" panose="02020602080505020303" pitchFamily="18" charset="0"/>
              </a:rPr>
              <a:t>Research Impact and Rankings</a:t>
            </a:r>
            <a:endParaRPr lang="en-US" sz="3600" b="1" dirty="0">
              <a:solidFill>
                <a:schemeClr val="accent1">
                  <a:lumMod val="20000"/>
                  <a:lumOff val="80000"/>
                </a:schemeClr>
              </a:solidFill>
              <a:latin typeface="Baskerville Old Face" panose="02020602080505020303" pitchFamily="18" charset="0"/>
            </a:endParaRPr>
          </a:p>
        </p:txBody>
      </p:sp>
      <p:pic>
        <p:nvPicPr>
          <p:cNvPr id="9" name="table"/>
          <p:cNvPicPr>
            <a:picLocks noChangeAspect="1"/>
          </p:cNvPicPr>
          <p:nvPr/>
        </p:nvPicPr>
        <p:blipFill>
          <a:blip r:embed="rId4"/>
          <a:stretch>
            <a:fillRect/>
          </a:stretch>
        </p:blipFill>
        <p:spPr>
          <a:xfrm>
            <a:off x="76200" y="1352550"/>
            <a:ext cx="8991600" cy="3357486"/>
          </a:xfrm>
          <a:prstGeom prst="rect">
            <a:avLst/>
          </a:prstGeom>
        </p:spPr>
      </p:pic>
    </p:spTree>
    <p:extLst>
      <p:ext uri="{BB962C8B-B14F-4D97-AF65-F5344CB8AC3E}">
        <p14:creationId xmlns:p14="http://schemas.microsoft.com/office/powerpoint/2010/main" val="1464240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111162" y="819150"/>
            <a:ext cx="9067800" cy="967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smtClean="0">
                <a:solidFill>
                  <a:schemeClr val="accent1">
                    <a:lumMod val="20000"/>
                    <a:lumOff val="80000"/>
                  </a:schemeClr>
                </a:solidFill>
              </a:rPr>
              <a:t>Times Higher Education Ranking Analytics</a:t>
            </a:r>
            <a:endParaRPr lang="en-US" sz="3600" dirty="0">
              <a:solidFill>
                <a:schemeClr val="accent1">
                  <a:lumMod val="20000"/>
                  <a:lumOff val="80000"/>
                </a:schemeClr>
              </a:solidFill>
            </a:endParaRPr>
          </a:p>
        </p:txBody>
      </p:sp>
      <p:pic>
        <p:nvPicPr>
          <p:cNvPr id="9" name="table"/>
          <p:cNvPicPr>
            <a:picLocks noChangeAspect="1"/>
          </p:cNvPicPr>
          <p:nvPr/>
        </p:nvPicPr>
        <p:blipFill>
          <a:blip r:embed="rId4"/>
          <a:stretch>
            <a:fillRect/>
          </a:stretch>
        </p:blipFill>
        <p:spPr>
          <a:xfrm>
            <a:off x="111162" y="1581150"/>
            <a:ext cx="8880438" cy="3569109"/>
          </a:xfrm>
          <a:prstGeom prst="rect">
            <a:avLst/>
          </a:prstGeom>
        </p:spPr>
      </p:pic>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925" y="52967"/>
            <a:ext cx="1377875" cy="918583"/>
          </a:xfrm>
          <a:prstGeom prst="rect">
            <a:avLst/>
          </a:prstGeom>
        </p:spPr>
      </p:pic>
    </p:spTree>
    <p:extLst>
      <p:ext uri="{BB962C8B-B14F-4D97-AF65-F5344CB8AC3E}">
        <p14:creationId xmlns:p14="http://schemas.microsoft.com/office/powerpoint/2010/main" val="2315422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Content Placeholder 2"/>
          <p:cNvSpPr>
            <a:spLocks noGrp="1"/>
          </p:cNvSpPr>
          <p:nvPr/>
        </p:nvSpPr>
        <p:spPr>
          <a:xfrm>
            <a:off x="0" y="1047750"/>
            <a:ext cx="884158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JO" sz="2600" b="1" dirty="0">
                <a:solidFill>
                  <a:schemeClr val="accent1">
                    <a:lumMod val="20000"/>
                    <a:lumOff val="80000"/>
                  </a:schemeClr>
                </a:solidFill>
                <a:latin typeface="Baskerville Old Face" panose="02020602080505020303" pitchFamily="18" charset="0"/>
              </a:rPr>
              <a:t>State of the art library to serve </a:t>
            </a:r>
            <a:endParaRPr lang="en-US" altLang="ar-JO" sz="2600" b="1" dirty="0" smtClean="0">
              <a:solidFill>
                <a:schemeClr val="accent1">
                  <a:lumMod val="20000"/>
                  <a:lumOff val="80000"/>
                </a:schemeClr>
              </a:solidFill>
              <a:latin typeface="Baskerville Old Face" panose="02020602080505020303" pitchFamily="18" charset="0"/>
            </a:endParaRPr>
          </a:p>
          <a:p>
            <a:pPr marL="0" indent="0">
              <a:buNone/>
            </a:pPr>
            <a:r>
              <a:rPr lang="en-US" altLang="ar-JO" sz="2600" b="1" dirty="0">
                <a:solidFill>
                  <a:schemeClr val="accent1">
                    <a:lumMod val="20000"/>
                    <a:lumOff val="80000"/>
                  </a:schemeClr>
                </a:solidFill>
                <a:latin typeface="Baskerville Old Face" panose="02020602080505020303" pitchFamily="18" charset="0"/>
              </a:rPr>
              <a:t> </a:t>
            </a:r>
            <a:r>
              <a:rPr lang="en-US" altLang="ar-JO" sz="2600" b="1" dirty="0" smtClean="0">
                <a:solidFill>
                  <a:schemeClr val="accent1">
                    <a:lumMod val="20000"/>
                    <a:lumOff val="80000"/>
                  </a:schemeClr>
                </a:solidFill>
                <a:latin typeface="Baskerville Old Face" panose="02020602080505020303" pitchFamily="18" charset="0"/>
              </a:rPr>
              <a:t>  students</a:t>
            </a:r>
            <a:r>
              <a:rPr lang="en-US" altLang="ar-JO" sz="2600" b="1" dirty="0">
                <a:solidFill>
                  <a:schemeClr val="accent1">
                    <a:lumMod val="20000"/>
                    <a:lumOff val="80000"/>
                  </a:schemeClr>
                </a:solidFill>
                <a:latin typeface="Baskerville Old Face" panose="02020602080505020303" pitchFamily="18" charset="0"/>
              </a:rPr>
              <a:t>, </a:t>
            </a:r>
            <a:r>
              <a:rPr lang="en-US" altLang="ar-JO" sz="2600" b="1" dirty="0" smtClean="0">
                <a:solidFill>
                  <a:schemeClr val="accent1">
                    <a:lumMod val="20000"/>
                    <a:lumOff val="80000"/>
                  </a:schemeClr>
                </a:solidFill>
                <a:latin typeface="Baskerville Old Face" panose="02020602080505020303" pitchFamily="18" charset="0"/>
              </a:rPr>
              <a:t>faculty </a:t>
            </a:r>
            <a:r>
              <a:rPr lang="en-US" altLang="ar-JO" sz="2600" b="1" dirty="0">
                <a:solidFill>
                  <a:schemeClr val="accent1">
                    <a:lumMod val="20000"/>
                    <a:lumOff val="80000"/>
                  </a:schemeClr>
                </a:solidFill>
                <a:latin typeface="Baskerville Old Face" panose="02020602080505020303" pitchFamily="18" charset="0"/>
              </a:rPr>
              <a:t>&amp; researchers</a:t>
            </a:r>
            <a:endParaRPr lang="sq-AL" sz="2600" b="1" dirty="0">
              <a:solidFill>
                <a:schemeClr val="accent1">
                  <a:lumMod val="20000"/>
                  <a:lumOff val="80000"/>
                </a:schemeClr>
              </a:solidFill>
              <a:latin typeface="Baskerville Old Face" panose="02020602080505020303" pitchFamily="18" charset="0"/>
            </a:endParaRPr>
          </a:p>
          <a:p>
            <a:pPr>
              <a:lnSpc>
                <a:spcPct val="100000"/>
              </a:lnSpc>
              <a:buFont typeface="Wingdings" panose="05000000000000000000" pitchFamily="2" charset="2"/>
              <a:buChar char="§"/>
              <a:defRPr/>
            </a:pPr>
            <a:r>
              <a:rPr lang="en-US" sz="1800" b="1" dirty="0">
                <a:solidFill>
                  <a:schemeClr val="accent1">
                    <a:lumMod val="20000"/>
                    <a:lumOff val="80000"/>
                  </a:schemeClr>
                </a:solidFill>
                <a:latin typeface="Baskerville Old Face" panose="02020602080505020303" pitchFamily="18" charset="0"/>
              </a:rPr>
              <a:t>Area: 12,500 M</a:t>
            </a:r>
            <a:r>
              <a:rPr lang="en-US" sz="1800" b="1" baseline="30000" dirty="0">
                <a:solidFill>
                  <a:schemeClr val="accent1">
                    <a:lumMod val="20000"/>
                    <a:lumOff val="80000"/>
                  </a:schemeClr>
                </a:solidFill>
                <a:latin typeface="Baskerville Old Face" panose="02020602080505020303" pitchFamily="18" charset="0"/>
              </a:rPr>
              <a:t>2</a:t>
            </a:r>
          </a:p>
          <a:p>
            <a:pPr>
              <a:lnSpc>
                <a:spcPct val="100000"/>
              </a:lnSpc>
              <a:buFont typeface="Wingdings" panose="05000000000000000000" pitchFamily="2" charset="2"/>
              <a:buChar char="§"/>
              <a:defRPr/>
            </a:pPr>
            <a:r>
              <a:rPr lang="en-US" sz="1800" b="1" dirty="0">
                <a:solidFill>
                  <a:schemeClr val="accent1">
                    <a:lumMod val="20000"/>
                    <a:lumOff val="80000"/>
                  </a:schemeClr>
                </a:solidFill>
                <a:latin typeface="Baskerville Old Face" panose="02020602080505020303" pitchFamily="18" charset="0"/>
              </a:rPr>
              <a:t>2500 visitors at the same time</a:t>
            </a:r>
          </a:p>
          <a:p>
            <a:pPr>
              <a:lnSpc>
                <a:spcPct val="100000"/>
              </a:lnSpc>
              <a:buFont typeface="Wingdings" panose="05000000000000000000" pitchFamily="2" charset="2"/>
              <a:buChar char="§"/>
              <a:defRPr/>
            </a:pPr>
            <a:r>
              <a:rPr lang="en-US" sz="1800" b="1" dirty="0">
                <a:solidFill>
                  <a:schemeClr val="accent1">
                    <a:lumMod val="20000"/>
                    <a:lumOff val="80000"/>
                  </a:schemeClr>
                </a:solidFill>
                <a:latin typeface="Baskerville Old Face" panose="02020602080505020303" pitchFamily="18" charset="0"/>
              </a:rPr>
              <a:t>Self service for </a:t>
            </a:r>
            <a:r>
              <a:rPr lang="en-US" sz="1800" b="1" dirty="0" smtClean="0">
                <a:solidFill>
                  <a:schemeClr val="accent1">
                    <a:lumMod val="20000"/>
                    <a:lumOff val="80000"/>
                  </a:schemeClr>
                </a:solidFill>
                <a:latin typeface="Baskerville Old Face" panose="02020602080505020303" pitchFamily="18" charset="0"/>
              </a:rPr>
              <a:t>circulation(check </a:t>
            </a:r>
            <a:r>
              <a:rPr lang="en-US" sz="1800" b="1" dirty="0">
                <a:solidFill>
                  <a:schemeClr val="accent1">
                    <a:lumMod val="20000"/>
                    <a:lumOff val="80000"/>
                  </a:schemeClr>
                </a:solidFill>
                <a:latin typeface="Baskerville Old Face" panose="02020602080505020303" pitchFamily="18" charset="0"/>
              </a:rPr>
              <a:t>in and check out) </a:t>
            </a:r>
          </a:p>
          <a:p>
            <a:pPr marL="0" indent="0">
              <a:lnSpc>
                <a:spcPct val="100000"/>
              </a:lnSpc>
              <a:buNone/>
              <a:defRPr/>
            </a:pPr>
            <a:r>
              <a:rPr lang="en-US" sz="1800" b="1" dirty="0">
                <a:solidFill>
                  <a:schemeClr val="accent1">
                    <a:lumMod val="20000"/>
                    <a:lumOff val="80000"/>
                  </a:schemeClr>
                </a:solidFill>
                <a:latin typeface="Baskerville Old Face" panose="02020602080505020303" pitchFamily="18" charset="0"/>
              </a:rPr>
              <a:t> </a:t>
            </a:r>
            <a:r>
              <a:rPr lang="en-US" sz="1800" b="1" dirty="0" smtClean="0">
                <a:solidFill>
                  <a:schemeClr val="accent1">
                    <a:lumMod val="20000"/>
                    <a:lumOff val="80000"/>
                  </a:schemeClr>
                </a:solidFill>
                <a:latin typeface="Baskerville Old Face" panose="02020602080505020303" pitchFamily="18" charset="0"/>
              </a:rPr>
              <a:t>  Providing </a:t>
            </a:r>
            <a:r>
              <a:rPr lang="en-US" sz="1800" b="1" dirty="0">
                <a:solidFill>
                  <a:schemeClr val="accent1">
                    <a:lumMod val="20000"/>
                    <a:lumOff val="80000"/>
                  </a:schemeClr>
                </a:solidFill>
                <a:latin typeface="Baskerville Old Face" panose="02020602080505020303" pitchFamily="18" charset="0"/>
              </a:rPr>
              <a:t>access to:</a:t>
            </a:r>
          </a:p>
          <a:p>
            <a:pPr marL="914400" lvl="1" indent="-457200">
              <a:lnSpc>
                <a:spcPct val="100000"/>
              </a:lnSpc>
              <a:spcBef>
                <a:spcPts val="1200"/>
              </a:spcBef>
              <a:buFont typeface="Wingdings" panose="05000000000000000000" pitchFamily="2" charset="2"/>
              <a:buChar char="Ø"/>
              <a:defRPr/>
            </a:pPr>
            <a:r>
              <a:rPr lang="en-US" sz="1700" b="1" dirty="0">
                <a:solidFill>
                  <a:schemeClr val="accent1">
                    <a:lumMod val="20000"/>
                    <a:lumOff val="80000"/>
                  </a:schemeClr>
                </a:solidFill>
                <a:latin typeface="Baskerville Old Face" panose="02020602080505020303" pitchFamily="18" charset="0"/>
              </a:rPr>
              <a:t>180,000 printed materials</a:t>
            </a:r>
          </a:p>
          <a:p>
            <a:pPr marL="914400" lvl="1" indent="-457200">
              <a:lnSpc>
                <a:spcPct val="100000"/>
              </a:lnSpc>
              <a:spcBef>
                <a:spcPts val="1200"/>
              </a:spcBef>
              <a:buFont typeface="Wingdings" panose="05000000000000000000" pitchFamily="2" charset="2"/>
              <a:buChar char="Ø"/>
              <a:defRPr/>
            </a:pPr>
            <a:r>
              <a:rPr lang="en-US" sz="1700" b="1" dirty="0">
                <a:solidFill>
                  <a:schemeClr val="accent1">
                    <a:lumMod val="20000"/>
                    <a:lumOff val="80000"/>
                  </a:schemeClr>
                </a:solidFill>
                <a:latin typeface="Baskerville Old Face" panose="02020602080505020303" pitchFamily="18" charset="0"/>
              </a:rPr>
              <a:t>50 Electronic international database in different fields </a:t>
            </a:r>
          </a:p>
          <a:p>
            <a:pPr marL="914400" lvl="1" indent="-457200">
              <a:lnSpc>
                <a:spcPct val="100000"/>
              </a:lnSpc>
              <a:spcBef>
                <a:spcPts val="1200"/>
              </a:spcBef>
              <a:buFont typeface="Wingdings" panose="05000000000000000000" pitchFamily="2" charset="2"/>
              <a:buChar char="Ø"/>
              <a:defRPr/>
            </a:pPr>
            <a:r>
              <a:rPr lang="en-US" sz="1700" b="1" dirty="0">
                <a:solidFill>
                  <a:schemeClr val="accent1">
                    <a:lumMod val="20000"/>
                    <a:lumOff val="80000"/>
                  </a:schemeClr>
                </a:solidFill>
                <a:latin typeface="Baskerville Old Face" panose="02020602080505020303" pitchFamily="18" charset="0"/>
              </a:rPr>
              <a:t>56,000 Electronic Journals</a:t>
            </a:r>
          </a:p>
          <a:p>
            <a:pPr marL="914400" lvl="1" indent="-457200">
              <a:lnSpc>
                <a:spcPct val="100000"/>
              </a:lnSpc>
              <a:spcBef>
                <a:spcPts val="1200"/>
              </a:spcBef>
              <a:buFont typeface="Wingdings" panose="05000000000000000000" pitchFamily="2" charset="2"/>
              <a:buChar char="Ø"/>
              <a:defRPr/>
            </a:pPr>
            <a:r>
              <a:rPr lang="en-US" sz="1700" b="1" dirty="0">
                <a:solidFill>
                  <a:schemeClr val="accent1">
                    <a:lumMod val="20000"/>
                    <a:lumOff val="80000"/>
                  </a:schemeClr>
                </a:solidFill>
                <a:latin typeface="Baskerville Old Face" panose="02020602080505020303" pitchFamily="18" charset="0"/>
              </a:rPr>
              <a:t>309,000 Electronic Books</a:t>
            </a:r>
          </a:p>
          <a:p>
            <a:pPr marL="914400" lvl="1" indent="-457200">
              <a:lnSpc>
                <a:spcPct val="100000"/>
              </a:lnSpc>
              <a:spcBef>
                <a:spcPts val="1200"/>
              </a:spcBef>
              <a:buFont typeface="Wingdings" panose="05000000000000000000" pitchFamily="2" charset="2"/>
              <a:buChar char="Ø"/>
              <a:defRPr/>
            </a:pPr>
            <a:r>
              <a:rPr lang="en-US" sz="1700" b="1" dirty="0">
                <a:solidFill>
                  <a:schemeClr val="accent1">
                    <a:lumMod val="20000"/>
                    <a:lumOff val="80000"/>
                  </a:schemeClr>
                </a:solidFill>
                <a:latin typeface="Baskerville Old Face" panose="02020602080505020303" pitchFamily="18" charset="0"/>
              </a:rPr>
              <a:t>1.5 million theses around the world</a:t>
            </a:r>
          </a:p>
          <a:p>
            <a:endParaRPr lang="en-US" dirty="0"/>
          </a:p>
        </p:txBody>
      </p:sp>
      <p:sp>
        <p:nvSpPr>
          <p:cNvPr id="9" name="Title 1"/>
          <p:cNvSpPr>
            <a:spLocks noGrp="1"/>
          </p:cNvSpPr>
          <p:nvPr/>
        </p:nvSpPr>
        <p:spPr>
          <a:xfrm>
            <a:off x="3581400" y="57150"/>
            <a:ext cx="4191000" cy="1043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smtClean="0">
                <a:solidFill>
                  <a:schemeClr val="accent1">
                    <a:lumMod val="20000"/>
                    <a:lumOff val="80000"/>
                  </a:schemeClr>
                </a:solidFill>
                <a:latin typeface="Baskerville Old Face" panose="02020602080505020303" pitchFamily="18" charset="0"/>
              </a:rPr>
              <a:t> </a:t>
            </a:r>
            <a:r>
              <a:rPr lang="en-US" sz="3600" b="1" dirty="0">
                <a:solidFill>
                  <a:schemeClr val="accent1">
                    <a:lumMod val="20000"/>
                    <a:lumOff val="80000"/>
                  </a:schemeClr>
                </a:solidFill>
                <a:latin typeface="Baskerville Old Face" panose="02020602080505020303" pitchFamily="18" charset="0"/>
              </a:rPr>
              <a:t>JUST </a:t>
            </a:r>
            <a:r>
              <a:rPr lang="en-US" sz="3600" dirty="0" smtClean="0">
                <a:solidFill>
                  <a:schemeClr val="accent1">
                    <a:lumMod val="20000"/>
                    <a:lumOff val="80000"/>
                  </a:schemeClr>
                </a:solidFill>
                <a:latin typeface="Baskerville Old Face" panose="02020602080505020303" pitchFamily="18" charset="0"/>
              </a:rPr>
              <a:t>Library</a:t>
            </a:r>
            <a:endParaRPr lang="en-US" sz="3600" dirty="0">
              <a:solidFill>
                <a:schemeClr val="accent1">
                  <a:lumMod val="20000"/>
                  <a:lumOff val="80000"/>
                </a:schemeClr>
              </a:solidFill>
              <a:latin typeface="Baskerville Old Face" panose="02020602080505020303" pitchFamily="18" charset="0"/>
            </a:endParaRPr>
          </a:p>
        </p:txBody>
      </p:sp>
      <p:pic>
        <p:nvPicPr>
          <p:cNvPr id="10" name="Content Placeholder 6"/>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100932"/>
            <a:ext cx="3507581" cy="2733877"/>
          </a:xfrm>
          <a:prstGeom prst="rect">
            <a:avLst/>
          </a:prstGeom>
        </p:spPr>
      </p:pic>
    </p:spTree>
    <p:extLst>
      <p:ext uri="{BB962C8B-B14F-4D97-AF65-F5344CB8AC3E}">
        <p14:creationId xmlns:p14="http://schemas.microsoft.com/office/powerpoint/2010/main" val="1458465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0" y="895350"/>
            <a:ext cx="9448800" cy="8913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ar-JO" sz="3200" b="1" cap="small"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Research, Services &amp; Consultative Centers</a:t>
            </a:r>
            <a:endParaRPr lang="en-US" sz="3200" b="1" dirty="0">
              <a:solidFill>
                <a:schemeClr val="accent1">
                  <a:lumMod val="20000"/>
                  <a:lumOff val="80000"/>
                </a:schemeClr>
              </a:solidFill>
              <a:latin typeface="Baskerville Old Face" panose="02020602080505020303" pitchFamily="18" charset="0"/>
            </a:endParaRPr>
          </a:p>
        </p:txBody>
      </p:sp>
      <p:sp>
        <p:nvSpPr>
          <p:cNvPr id="9" name="Content Placeholder 6"/>
          <p:cNvSpPr>
            <a:spLocks noGrp="1"/>
          </p:cNvSpPr>
          <p:nvPr/>
        </p:nvSpPr>
        <p:spPr>
          <a:xfrm>
            <a:off x="152400" y="1733550"/>
            <a:ext cx="8839200" cy="35814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Princess Haya Biotechnology Center</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Pharmaceutical Research Center</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Queen Rania Al-Abdullah Center for Environmental Science &amp; Technology</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Nanotechnology Center</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Centre of Excellence for Innovative  projects</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Academic Development and Quality Assurance Center</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Consultative Center for Science &amp; Technology</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Computer &amp; Information Center</a:t>
            </a:r>
          </a:p>
          <a:p>
            <a:pPr marL="457200" indent="-457200">
              <a:lnSpc>
                <a:spcPct val="100000"/>
              </a:lnSpc>
              <a:spcBef>
                <a:spcPts val="600"/>
              </a:spcBef>
              <a:buFont typeface="Wingdings" panose="05000000000000000000" pitchFamily="2" charset="2"/>
              <a:buChar char="v"/>
            </a:pPr>
            <a:r>
              <a:rPr lang="en-US" altLang="ar-JO" sz="2600" b="1" dirty="0" smtClean="0">
                <a:solidFill>
                  <a:schemeClr val="accent1">
                    <a:lumMod val="20000"/>
                    <a:lumOff val="80000"/>
                  </a:schemeClr>
                </a:solidFill>
                <a:latin typeface="Baskerville Old Face" panose="02020602080505020303" pitchFamily="18" charset="0"/>
                <a:ea typeface="Majalla UI"/>
              </a:rPr>
              <a:t>Health </a:t>
            </a:r>
            <a:r>
              <a:rPr lang="en-US" altLang="ar-JO" sz="2600" b="1" dirty="0">
                <a:solidFill>
                  <a:schemeClr val="accent1">
                    <a:lumMod val="20000"/>
                    <a:lumOff val="80000"/>
                  </a:schemeClr>
                </a:solidFill>
                <a:latin typeface="Baskerville Old Face" panose="02020602080505020303" pitchFamily="18" charset="0"/>
                <a:ea typeface="Majalla UI"/>
              </a:rPr>
              <a:t>Center</a:t>
            </a:r>
          </a:p>
          <a:p>
            <a:pPr marL="457200" indent="-457200">
              <a:lnSpc>
                <a:spcPct val="100000"/>
              </a:lnSpc>
              <a:spcBef>
                <a:spcPts val="600"/>
              </a:spcBef>
              <a:buFont typeface="Wingdings" panose="05000000000000000000" pitchFamily="2" charset="2"/>
              <a:buChar char="v"/>
            </a:pPr>
            <a:r>
              <a:rPr lang="en-US" altLang="ar-JO" sz="2600" b="1" dirty="0">
                <a:solidFill>
                  <a:schemeClr val="accent1">
                    <a:lumMod val="20000"/>
                    <a:lumOff val="80000"/>
                  </a:schemeClr>
                </a:solidFill>
                <a:latin typeface="Baskerville Old Face" panose="02020602080505020303" pitchFamily="18" charset="0"/>
                <a:ea typeface="Majalla UI"/>
              </a:rPr>
              <a:t>Dental Teaching Center</a:t>
            </a:r>
          </a:p>
          <a:p>
            <a:endParaRPr lang="en-US" dirty="0"/>
          </a:p>
        </p:txBody>
      </p:sp>
    </p:spTree>
    <p:extLst>
      <p:ext uri="{BB962C8B-B14F-4D97-AF65-F5344CB8AC3E}">
        <p14:creationId xmlns:p14="http://schemas.microsoft.com/office/powerpoint/2010/main" val="914190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1129408" y="193406"/>
            <a:ext cx="7709792" cy="1047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chemeClr val="accent1">
                    <a:lumMod val="20000"/>
                    <a:lumOff val="80000"/>
                  </a:schemeClr>
                </a:solidFill>
                <a:latin typeface="Baskerville Old Face" panose="02020602080505020303" pitchFamily="18" charset="0"/>
              </a:rPr>
              <a:t>Strategic Projects</a:t>
            </a:r>
            <a:endParaRPr lang="en-US" sz="3600" b="1" dirty="0">
              <a:solidFill>
                <a:schemeClr val="accent1">
                  <a:lumMod val="20000"/>
                  <a:lumOff val="80000"/>
                </a:schemeClr>
              </a:solidFill>
              <a:latin typeface="Baskerville Old Face" panose="02020602080505020303" pitchFamily="18" charset="0"/>
            </a:endParaRPr>
          </a:p>
        </p:txBody>
      </p:sp>
      <p:sp>
        <p:nvSpPr>
          <p:cNvPr id="9" name="Content Placeholder 2"/>
          <p:cNvSpPr>
            <a:spLocks noGrp="1"/>
          </p:cNvSpPr>
          <p:nvPr/>
        </p:nvSpPr>
        <p:spPr>
          <a:xfrm>
            <a:off x="228599" y="1352550"/>
            <a:ext cx="8610601" cy="36385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1800"/>
              </a:spcBef>
              <a:buFont typeface="Wingdings" panose="05000000000000000000" pitchFamily="2" charset="2"/>
              <a:buChar char="Ø"/>
              <a:defRPr/>
            </a:pPr>
            <a:r>
              <a:rPr lang="en-US" b="1" dirty="0">
                <a:solidFill>
                  <a:schemeClr val="accent1">
                    <a:lumMod val="20000"/>
                    <a:lumOff val="80000"/>
                  </a:schemeClr>
                </a:solidFill>
                <a:latin typeface="Baskerville Old Face" panose="02020602080505020303" pitchFamily="18" charset="0"/>
              </a:rPr>
              <a:t>Solar farm stage I: 5 Mw	</a:t>
            </a:r>
            <a:r>
              <a:rPr lang="en-US" b="1" dirty="0" smtClean="0">
                <a:solidFill>
                  <a:schemeClr val="accent1">
                    <a:lumMod val="20000"/>
                    <a:lumOff val="80000"/>
                  </a:schemeClr>
                </a:solidFill>
                <a:latin typeface="Baskerville Old Face" panose="02020602080505020303" pitchFamily="18" charset="0"/>
              </a:rPr>
              <a:t>             4.4 </a:t>
            </a:r>
            <a:r>
              <a:rPr lang="en-US" b="1" dirty="0">
                <a:solidFill>
                  <a:schemeClr val="accent1">
                    <a:lumMod val="20000"/>
                    <a:lumOff val="80000"/>
                  </a:schemeClr>
                </a:solidFill>
                <a:latin typeface="Baskerville Old Face" panose="02020602080505020303" pitchFamily="18" charset="0"/>
              </a:rPr>
              <a:t>Million JD 	</a:t>
            </a:r>
          </a:p>
          <a:p>
            <a:pPr marL="457200" indent="-457200">
              <a:lnSpc>
                <a:spcPct val="150000"/>
              </a:lnSpc>
              <a:spcBef>
                <a:spcPts val="1800"/>
              </a:spcBef>
              <a:buFont typeface="Wingdings" panose="05000000000000000000" pitchFamily="2" charset="2"/>
              <a:buChar char="Ø"/>
              <a:defRPr/>
            </a:pPr>
            <a:r>
              <a:rPr lang="en-US" b="1" dirty="0">
                <a:solidFill>
                  <a:schemeClr val="accent1">
                    <a:lumMod val="20000"/>
                    <a:lumOff val="80000"/>
                  </a:schemeClr>
                </a:solidFill>
                <a:latin typeface="Baskerville Old Face" panose="02020602080505020303" pitchFamily="18" charset="0"/>
              </a:rPr>
              <a:t>Solar farm stage II: </a:t>
            </a:r>
            <a:r>
              <a:rPr lang="en-US" b="1" dirty="0" smtClean="0">
                <a:solidFill>
                  <a:schemeClr val="accent1">
                    <a:lumMod val="20000"/>
                    <a:lumOff val="80000"/>
                  </a:schemeClr>
                </a:solidFill>
                <a:latin typeface="Baskerville Old Face" panose="02020602080505020303" pitchFamily="18" charset="0"/>
              </a:rPr>
              <a:t>20 </a:t>
            </a:r>
            <a:r>
              <a:rPr lang="en-US" b="1" dirty="0">
                <a:solidFill>
                  <a:schemeClr val="accent1">
                    <a:lumMod val="20000"/>
                    <a:lumOff val="80000"/>
                  </a:schemeClr>
                </a:solidFill>
                <a:latin typeface="Baskerville Old Face" panose="02020602080505020303" pitchFamily="18" charset="0"/>
              </a:rPr>
              <a:t>Mw	</a:t>
            </a:r>
            <a:r>
              <a:rPr lang="en-US" b="1" dirty="0" smtClean="0">
                <a:solidFill>
                  <a:schemeClr val="accent1">
                    <a:lumMod val="20000"/>
                    <a:lumOff val="80000"/>
                  </a:schemeClr>
                </a:solidFill>
                <a:latin typeface="Baskerville Old Face" panose="02020602080505020303" pitchFamily="18" charset="0"/>
              </a:rPr>
              <a:t>   14 </a:t>
            </a:r>
            <a:r>
              <a:rPr lang="en-US" b="1" dirty="0">
                <a:solidFill>
                  <a:schemeClr val="accent1">
                    <a:lumMod val="20000"/>
                    <a:lumOff val="80000"/>
                  </a:schemeClr>
                </a:solidFill>
                <a:latin typeface="Baskerville Old Face" panose="02020602080505020303" pitchFamily="18" charset="0"/>
              </a:rPr>
              <a:t>Million JD	</a:t>
            </a:r>
            <a:endParaRPr lang="en-US" b="1" dirty="0" smtClean="0">
              <a:solidFill>
                <a:schemeClr val="accent1">
                  <a:lumMod val="20000"/>
                  <a:lumOff val="80000"/>
                </a:schemeClr>
              </a:solidFill>
              <a:latin typeface="Baskerville Old Face" panose="02020602080505020303" pitchFamily="18" charset="0"/>
            </a:endParaRPr>
          </a:p>
          <a:p>
            <a:pPr marL="457200" indent="-457200">
              <a:lnSpc>
                <a:spcPct val="150000"/>
              </a:lnSpc>
              <a:spcBef>
                <a:spcPts val="1800"/>
              </a:spcBef>
              <a:buFont typeface="Wingdings" panose="05000000000000000000" pitchFamily="2" charset="2"/>
              <a:buChar char="Ø"/>
              <a:defRPr/>
            </a:pPr>
            <a:r>
              <a:rPr lang="en-US" b="1" dirty="0" smtClean="0">
                <a:solidFill>
                  <a:schemeClr val="accent1">
                    <a:lumMod val="20000"/>
                    <a:lumOff val="80000"/>
                  </a:schemeClr>
                </a:solidFill>
                <a:latin typeface="Baskerville Old Face" panose="02020602080505020303" pitchFamily="18" charset="0"/>
              </a:rPr>
              <a:t>Vet</a:t>
            </a:r>
            <a:r>
              <a:rPr lang="en-US" b="1" dirty="0">
                <a:solidFill>
                  <a:schemeClr val="accent1">
                    <a:lumMod val="20000"/>
                    <a:lumOff val="80000"/>
                  </a:schemeClr>
                </a:solidFill>
                <a:latin typeface="Baskerville Old Face" panose="02020602080505020303" pitchFamily="18" charset="0"/>
              </a:rPr>
              <a:t>. Hospital:	 	</a:t>
            </a:r>
            <a:r>
              <a:rPr lang="en-US" b="1" dirty="0" smtClean="0">
                <a:solidFill>
                  <a:schemeClr val="accent1">
                    <a:lumMod val="20000"/>
                    <a:lumOff val="80000"/>
                  </a:schemeClr>
                </a:solidFill>
                <a:latin typeface="Baskerville Old Face" panose="02020602080505020303" pitchFamily="18" charset="0"/>
              </a:rPr>
              <a:t>              4.6 </a:t>
            </a:r>
            <a:r>
              <a:rPr lang="en-US" b="1" dirty="0">
                <a:solidFill>
                  <a:schemeClr val="accent1">
                    <a:lumMod val="20000"/>
                    <a:lumOff val="80000"/>
                  </a:schemeClr>
                </a:solidFill>
                <a:latin typeface="Baskerville Old Face" panose="02020602080505020303" pitchFamily="18" charset="0"/>
              </a:rPr>
              <a:t>Million JD 	</a:t>
            </a:r>
          </a:p>
          <a:p>
            <a:pPr marL="457200" indent="-457200">
              <a:lnSpc>
                <a:spcPct val="150000"/>
              </a:lnSpc>
              <a:spcBef>
                <a:spcPts val="1800"/>
              </a:spcBef>
              <a:buSzPct val="118000"/>
              <a:buFont typeface="Wingdings" panose="05000000000000000000" pitchFamily="2" charset="2"/>
              <a:buChar char="Ø"/>
              <a:defRPr/>
            </a:pPr>
            <a:r>
              <a:rPr lang="en-US" b="1" dirty="0">
                <a:solidFill>
                  <a:schemeClr val="accent1">
                    <a:lumMod val="20000"/>
                    <a:lumOff val="80000"/>
                  </a:schemeClr>
                </a:solidFill>
                <a:latin typeface="Baskerville Old Face" panose="02020602080505020303" pitchFamily="18" charset="0"/>
              </a:rPr>
              <a:t>Medical Waste Incinerator:	</a:t>
            </a:r>
            <a:r>
              <a:rPr lang="en-US" b="1" dirty="0" smtClean="0">
                <a:solidFill>
                  <a:schemeClr val="accent1">
                    <a:lumMod val="20000"/>
                    <a:lumOff val="80000"/>
                  </a:schemeClr>
                </a:solidFill>
                <a:latin typeface="Baskerville Old Face" panose="02020602080505020303" pitchFamily="18" charset="0"/>
              </a:rPr>
              <a:t>   1.0 </a:t>
            </a:r>
            <a:r>
              <a:rPr lang="en-US" b="1" dirty="0">
                <a:solidFill>
                  <a:schemeClr val="accent1">
                    <a:lumMod val="20000"/>
                    <a:lumOff val="80000"/>
                  </a:schemeClr>
                </a:solidFill>
                <a:latin typeface="Baskerville Old Face" panose="02020602080505020303" pitchFamily="18" charset="0"/>
              </a:rPr>
              <a:t>Million JD 	</a:t>
            </a:r>
          </a:p>
          <a:p>
            <a:pPr marL="457200" indent="-457200">
              <a:lnSpc>
                <a:spcPct val="150000"/>
              </a:lnSpc>
              <a:spcBef>
                <a:spcPts val="1800"/>
              </a:spcBef>
              <a:buSzPct val="118000"/>
              <a:buFont typeface="Wingdings" panose="05000000000000000000" pitchFamily="2" charset="2"/>
              <a:buChar char="Ø"/>
              <a:defRPr/>
            </a:pPr>
            <a:r>
              <a:rPr lang="en-US" b="1" dirty="0">
                <a:solidFill>
                  <a:schemeClr val="accent1">
                    <a:lumMod val="20000"/>
                    <a:lumOff val="80000"/>
                  </a:schemeClr>
                </a:solidFill>
                <a:latin typeface="Baskerville Old Face" panose="02020602080505020303" pitchFamily="18" charset="0"/>
              </a:rPr>
              <a:t>Presidency Building		</a:t>
            </a:r>
            <a:r>
              <a:rPr lang="en-US" b="1" dirty="0" smtClean="0">
                <a:solidFill>
                  <a:schemeClr val="accent1">
                    <a:lumMod val="20000"/>
                    <a:lumOff val="80000"/>
                  </a:schemeClr>
                </a:solidFill>
                <a:latin typeface="Baskerville Old Face" panose="02020602080505020303" pitchFamily="18" charset="0"/>
              </a:rPr>
              <a:t>    3.3 </a:t>
            </a:r>
            <a:r>
              <a:rPr lang="en-US" b="1" dirty="0">
                <a:solidFill>
                  <a:schemeClr val="accent1">
                    <a:lumMod val="20000"/>
                    <a:lumOff val="80000"/>
                  </a:schemeClr>
                </a:solidFill>
                <a:latin typeface="Baskerville Old Face" panose="02020602080505020303" pitchFamily="18" charset="0"/>
              </a:rPr>
              <a:t>Million JD</a:t>
            </a:r>
            <a:r>
              <a:rPr lang="en-US" b="1" dirty="0">
                <a:solidFill>
                  <a:schemeClr val="tx1"/>
                </a:solidFill>
              </a:rPr>
              <a:t>	</a:t>
            </a:r>
            <a:endParaRPr lang="en-US" b="1" dirty="0"/>
          </a:p>
        </p:txBody>
      </p:sp>
    </p:spTree>
    <p:extLst>
      <p:ext uri="{BB962C8B-B14F-4D97-AF65-F5344CB8AC3E}">
        <p14:creationId xmlns:p14="http://schemas.microsoft.com/office/powerpoint/2010/main" val="326735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7"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solidFill>
                <a:schemeClr val="accent1">
                  <a:lumMod val="20000"/>
                  <a:lumOff val="80000"/>
                </a:schemeClr>
              </a:solidFill>
              <a:latin typeface="Georgia" panose="02040502050405020303" pitchFamily="18" charset="0"/>
            </a:endParaRPr>
          </a:p>
        </p:txBody>
      </p:sp>
      <p:sp>
        <p:nvSpPr>
          <p:cNvPr id="5" name="Title 1"/>
          <p:cNvSpPr>
            <a:spLocks noGrp="1"/>
          </p:cNvSpPr>
          <p:nvPr/>
        </p:nvSpPr>
        <p:spPr>
          <a:xfrm>
            <a:off x="2362200" y="865187"/>
            <a:ext cx="4038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accent1">
                    <a:lumMod val="20000"/>
                    <a:lumOff val="80000"/>
                  </a:schemeClr>
                </a:solidFill>
                <a:latin typeface="Baskerville Old Face" panose="02020602080505020303" pitchFamily="18" charset="0"/>
              </a:rPr>
              <a:t>Thank You</a:t>
            </a:r>
            <a:endParaRPr lang="en-US" dirty="0">
              <a:solidFill>
                <a:schemeClr val="accent1">
                  <a:lumMod val="20000"/>
                  <a:lumOff val="80000"/>
                </a:schemeClr>
              </a:solidFill>
              <a:latin typeface="Baskerville Old Face" panose="02020602080505020303" pitchFamily="18" charset="0"/>
            </a:endParaRPr>
          </a:p>
        </p:txBody>
      </p:sp>
      <p:sp>
        <p:nvSpPr>
          <p:cNvPr id="9" name="Content Placeholder 2"/>
          <p:cNvSpPr>
            <a:spLocks noGrp="1"/>
          </p:cNvSpPr>
          <p:nvPr/>
        </p:nvSpPr>
        <p:spPr>
          <a:xfrm>
            <a:off x="-404000" y="1126331"/>
            <a:ext cx="1023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592" y="2230494"/>
            <a:ext cx="2133601" cy="2112295"/>
          </a:xfrm>
          <a:prstGeom prst="rect">
            <a:avLst/>
          </a:prstGeom>
        </p:spPr>
      </p:pic>
    </p:spTree>
    <p:extLst>
      <p:ext uri="{BB962C8B-B14F-4D97-AF65-F5344CB8AC3E}">
        <p14:creationId xmlns:p14="http://schemas.microsoft.com/office/powerpoint/2010/main" val="3784095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pic>
        <p:nvPicPr>
          <p:cNvPr id="3"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4994286" y="1549040"/>
            <a:ext cx="3838469" cy="2102573"/>
          </a:xfrm>
          <a:prstGeom prst="rect">
            <a:avLst/>
          </a:prstGeom>
        </p:spPr>
      </p:pic>
      <p:sp>
        <p:nvSpPr>
          <p:cNvPr id="6" name="Content Placeholder 2"/>
          <p:cNvSpPr>
            <a:spLocks noGrp="1"/>
          </p:cNvSpPr>
          <p:nvPr/>
        </p:nvSpPr>
        <p:spPr>
          <a:xfrm>
            <a:off x="59299" y="1171994"/>
            <a:ext cx="4989237" cy="4054464"/>
          </a:xfrm>
          <a:prstGeom prst="rect">
            <a:avLst/>
          </a:prstGeom>
        </p:spPr>
        <p:txBody>
          <a:bodyPr vert="horz" lIns="68947" tIns="34473" rIns="68947" bIns="34473"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368" indent="-172368" defTabSz="689473">
              <a:spcBef>
                <a:spcPts val="754"/>
              </a:spcBef>
            </a:pPr>
            <a:r>
              <a:rPr lang="en-US" b="1" dirty="0" smtClean="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JUST was </a:t>
            </a:r>
            <a:r>
              <a:rPr lang="en-US" b="1"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established by a Royal Decree in the year 1986.</a:t>
            </a:r>
          </a:p>
          <a:p>
            <a:pPr marL="172368" indent="-172368" defTabSz="689473">
              <a:spcBef>
                <a:spcPts val="754"/>
              </a:spcBef>
            </a:pPr>
            <a:r>
              <a:rPr lang="en-US" b="1"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located on the outskirts of Irbid, in northern Jordan, 70 km north Amman, the capital city of Jordan.</a:t>
            </a:r>
          </a:p>
          <a:p>
            <a:pPr marL="172368" indent="-172368" defTabSz="689473">
              <a:spcBef>
                <a:spcPts val="754"/>
              </a:spcBef>
            </a:pPr>
            <a:r>
              <a:rPr lang="en-US" b="1"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A spacious campus spanning eleven square kilometers.</a:t>
            </a:r>
          </a:p>
          <a:p>
            <a:pPr marL="172368" indent="-172368" defTabSz="689473">
              <a:spcBef>
                <a:spcPts val="754"/>
              </a:spcBef>
            </a:pPr>
            <a:r>
              <a:rPr lang="en-US" b="1"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Is one of the most advanced and professionally oriented universities in the region.</a:t>
            </a:r>
          </a:p>
          <a:p>
            <a:pPr lvl="0"/>
            <a:r>
              <a:rPr lang="en-US" b="1"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JUST </a:t>
            </a:r>
            <a:r>
              <a:rPr lang="en-US" b="1" dirty="0" smtClean="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rPr>
              <a:t> </a:t>
            </a:r>
            <a:r>
              <a:rPr lang="en-US" b="1" dirty="0" smtClean="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ea typeface="Calibri"/>
                <a:cs typeface="Arial"/>
              </a:rPr>
              <a:t>invested </a:t>
            </a:r>
            <a:r>
              <a:rPr lang="en-US" b="1" dirty="0">
                <a:solidFill>
                  <a:schemeClr val="accent1">
                    <a:lumMod val="20000"/>
                    <a:lumOff val="80000"/>
                  </a:schemeClr>
                </a:solidFill>
                <a:effectLst>
                  <a:outerShdw blurRad="38100" dist="38100" dir="2700000" algn="tl">
                    <a:srgbClr val="000000">
                      <a:alpha val="43137"/>
                    </a:srgbClr>
                  </a:outerShdw>
                </a:effectLst>
                <a:latin typeface="Baskerville Old Face" panose="02020602080505020303" pitchFamily="18" charset="0"/>
                <a:ea typeface="Calibri"/>
                <a:cs typeface="Arial"/>
              </a:rPr>
              <a:t>nearly 45 million JD (about 64 million dollars) in sponsoring scholars to pursue postgraduate studies at top universities in the world.</a:t>
            </a:r>
          </a:p>
          <a:p>
            <a:pPr marL="0" indent="0" defTabSz="689473">
              <a:spcBef>
                <a:spcPts val="754"/>
              </a:spcBef>
              <a:buNone/>
            </a:pPr>
            <a:endParaRPr lang="en-US" sz="1500" dirty="0">
              <a:gradFill>
                <a:gsLst>
                  <a:gs pos="34000">
                    <a:sysClr val="window" lastClr="FFFFFF">
                      <a:lumMod val="93000"/>
                    </a:sysClr>
                  </a:gs>
                  <a:gs pos="0">
                    <a:sysClr val="windowText" lastClr="000000">
                      <a:lumMod val="25000"/>
                      <a:lumOff val="75000"/>
                    </a:sysClr>
                  </a:gs>
                  <a:gs pos="100000">
                    <a:srgbClr val="94D7E4">
                      <a:lumMod val="0"/>
                      <a:lumOff val="100000"/>
                    </a:srgbClr>
                  </a:gs>
                </a:gsLst>
                <a:lin ang="4800000" scaled="0"/>
              </a:gradFill>
              <a:latin typeface="Cambria" panose="02040503050406030204" pitchFamily="18" charset="0"/>
            </a:endParaRPr>
          </a:p>
          <a:p>
            <a:pPr marL="172368" indent="-172368" defTabSz="689473">
              <a:spcBef>
                <a:spcPts val="754"/>
              </a:spcBef>
            </a:pPr>
            <a:endParaRPr lang="en-US" sz="2100" b="1" dirty="0">
              <a:solidFill>
                <a:srgbClr val="002060"/>
              </a:solidFill>
              <a:latin typeface="Corbel" panose="020B0503020204020204"/>
            </a:endParaRPr>
          </a:p>
          <a:p>
            <a:pPr marL="172368" indent="-172368" defTabSz="689473">
              <a:spcBef>
                <a:spcPts val="754"/>
              </a:spcBef>
            </a:pPr>
            <a:endParaRPr lang="en-US" sz="2100" dirty="0">
              <a:gradFill>
                <a:gsLst>
                  <a:gs pos="34000">
                    <a:sysClr val="window" lastClr="FFFFFF">
                      <a:lumMod val="93000"/>
                    </a:sysClr>
                  </a:gs>
                  <a:gs pos="0">
                    <a:sysClr val="windowText" lastClr="000000">
                      <a:lumMod val="25000"/>
                      <a:lumOff val="75000"/>
                    </a:sysClr>
                  </a:gs>
                  <a:gs pos="100000">
                    <a:srgbClr val="94D7E4">
                      <a:lumMod val="0"/>
                      <a:lumOff val="100000"/>
                    </a:srgbClr>
                  </a:gs>
                </a:gsLst>
                <a:lin ang="4800000" scaled="0"/>
              </a:gradFill>
              <a:latin typeface="Corbel" panose="020B0503020204020204"/>
            </a:endParaRPr>
          </a:p>
        </p:txBody>
      </p:sp>
      <p:sp>
        <p:nvSpPr>
          <p:cNvPr id="7" name="Title 1"/>
          <p:cNvSpPr>
            <a:spLocks noGrp="1"/>
          </p:cNvSpPr>
          <p:nvPr/>
        </p:nvSpPr>
        <p:spPr>
          <a:xfrm>
            <a:off x="2963085" y="351448"/>
            <a:ext cx="3916568" cy="724011"/>
          </a:xfrm>
          <a:prstGeom prst="rect">
            <a:avLst/>
          </a:prstGeom>
        </p:spPr>
        <p:txBody>
          <a:bodyPr vert="horz" lIns="68947" tIns="34473" rIns="68947" bIns="34473" rtlCol="0" anchor="ctr">
            <a:normAutofit fontScale="5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b="1" dirty="0" smtClean="0">
                <a:solidFill>
                  <a:schemeClr val="accent1">
                    <a:lumMod val="20000"/>
                    <a:lumOff val="80000"/>
                  </a:schemeClr>
                </a:solidFill>
                <a:latin typeface="Baskerville Old Face" panose="02020602080505020303" pitchFamily="18" charset="0"/>
              </a:rPr>
              <a:t>Quick </a:t>
            </a:r>
            <a:r>
              <a:rPr lang="en-US" b="1" dirty="0">
                <a:solidFill>
                  <a:schemeClr val="accent1">
                    <a:lumMod val="20000"/>
                    <a:lumOff val="80000"/>
                  </a:schemeClr>
                </a:solidFill>
                <a:latin typeface="Baskerville Old Face" panose="02020602080505020303" pitchFamily="18" charset="0"/>
              </a:rPr>
              <a:t>Facts</a:t>
            </a:r>
            <a:r>
              <a:rPr lang="en-US" dirty="0">
                <a:latin typeface="Baskerville Old Face" panose="02020602080505020303" pitchFamily="18" charset="0"/>
              </a:rPr>
              <a:t/>
            </a:r>
            <a:br>
              <a:rPr lang="en-US" dirty="0">
                <a:latin typeface="Baskerville Old Face" panose="02020602080505020303" pitchFamily="18" charset="0"/>
              </a:rPr>
            </a:br>
            <a:endParaRPr lang="en-US" dirty="0"/>
          </a:p>
        </p:txBody>
      </p:sp>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9"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smtClean="0">
                <a:solidFill>
                  <a:schemeClr val="accent1">
                    <a:lumMod val="20000"/>
                    <a:lumOff val="80000"/>
                  </a:schemeClr>
                </a:solidFill>
                <a:latin typeface="Baskerville Old Face" panose="02020602080505020303" pitchFamily="18" charset="0"/>
              </a:rPr>
              <a:t>JUST</a:t>
            </a:r>
            <a:endParaRPr lang="en-US" sz="2700" dirty="0">
              <a:latin typeface="Georgia" panose="02040502050405020303" pitchFamily="18" charset="0"/>
            </a:endParaRPr>
          </a:p>
        </p:txBody>
      </p:sp>
    </p:spTree>
    <p:extLst>
      <p:ext uri="{BB962C8B-B14F-4D97-AF65-F5344CB8AC3E}">
        <p14:creationId xmlns:p14="http://schemas.microsoft.com/office/powerpoint/2010/main" val="4221814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91"/>
            <a:ext cx="9144000" cy="5226459"/>
          </a:xfrm>
          <a:prstGeom prst="rect">
            <a:avLst/>
          </a:prstGeom>
        </p:spPr>
      </p:pic>
      <p:sp>
        <p:nvSpPr>
          <p:cNvPr id="3" name="Title 1"/>
          <p:cNvSpPr>
            <a:spLocks noGrp="1"/>
          </p:cNvSpPr>
          <p:nvPr/>
        </p:nvSpPr>
        <p:spPr>
          <a:xfrm>
            <a:off x="2996657" y="144340"/>
            <a:ext cx="3893522" cy="839653"/>
          </a:xfrm>
          <a:prstGeom prst="rect">
            <a:avLst/>
          </a:prstGeom>
        </p:spPr>
        <p:txBody>
          <a:bodyPr vert="horz" lIns="68947" tIns="34473" rIns="68947" bIns="34473"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a:solidFill>
                  <a:schemeClr val="accent1">
                    <a:lumMod val="20000"/>
                    <a:lumOff val="80000"/>
                  </a:schemeClr>
                </a:solidFill>
                <a:latin typeface="Baskerville Old Face" panose="02020602080505020303" pitchFamily="18" charset="0"/>
              </a:rPr>
              <a:t>Quick Facts</a:t>
            </a:r>
            <a:endParaRPr lang="en-US" sz="3600" b="1" dirty="0">
              <a:solidFill>
                <a:schemeClr val="accent1">
                  <a:lumMod val="20000"/>
                  <a:lumOff val="80000"/>
                </a:schemeClr>
              </a:solidFill>
            </a:endParaRPr>
          </a:p>
        </p:txBody>
      </p:sp>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bg2">
                  <a:lumMod val="50000"/>
                </a:schemeClr>
              </a:buClr>
              <a:buFont typeface="Wingdings" panose="05000000000000000000" pitchFamily="2" charset="2"/>
              <a:buChar char="§"/>
              <a:defRPr/>
            </a:pPr>
            <a:r>
              <a:rPr lang="en-US" sz="2200" b="1" dirty="0">
                <a:solidFill>
                  <a:schemeClr val="accent1">
                    <a:lumMod val="20000"/>
                    <a:lumOff val="80000"/>
                  </a:schemeClr>
                </a:solidFill>
                <a:latin typeface="Baskerville Old Face" panose="02020602080505020303" pitchFamily="18" charset="0"/>
              </a:rPr>
              <a:t>JUST </a:t>
            </a:r>
            <a:r>
              <a:rPr lang="en-US" sz="22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comprises </a:t>
            </a:r>
            <a:r>
              <a:rPr lang="en-US" sz="2200" b="1" dirty="0">
                <a:solidFill>
                  <a:schemeClr val="accent1">
                    <a:lumMod val="20000"/>
                    <a:lumOff val="80000"/>
                  </a:schemeClr>
                </a:solidFill>
                <a:latin typeface="Baskerville Old Face" panose="02020602080505020303" pitchFamily="18" charset="0"/>
                <a:ea typeface="Calibri" pitchFamily="34" charset="0"/>
                <a:cs typeface="Arial" pitchFamily="34" charset="0"/>
              </a:rPr>
              <a:t>12 faculties</a:t>
            </a:r>
            <a:r>
              <a:rPr lang="en-US" altLang="ar-JO" sz="2200" b="1" dirty="0">
                <a:solidFill>
                  <a:schemeClr val="accent1">
                    <a:lumMod val="20000"/>
                    <a:lumOff val="80000"/>
                  </a:schemeClr>
                </a:solidFill>
                <a:latin typeface="Baskerville Old Face" panose="02020602080505020303" pitchFamily="18" charset="0"/>
                <a:ea typeface="Calibri" pitchFamily="34" charset="0"/>
                <a:cs typeface="Arial" pitchFamily="34" charset="0"/>
              </a:rPr>
              <a:t> 55 departments offering 42 undergraduate programs and </a:t>
            </a:r>
            <a:r>
              <a:rPr lang="en-US" altLang="ar-JO" sz="22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85 </a:t>
            </a:r>
            <a:r>
              <a:rPr lang="en-US" altLang="ar-JO" sz="2200" b="1" dirty="0">
                <a:solidFill>
                  <a:schemeClr val="accent1">
                    <a:lumMod val="20000"/>
                    <a:lumOff val="80000"/>
                  </a:schemeClr>
                </a:solidFill>
                <a:latin typeface="Baskerville Old Face" panose="02020602080505020303" pitchFamily="18" charset="0"/>
                <a:ea typeface="Calibri" pitchFamily="34" charset="0"/>
                <a:cs typeface="Arial" pitchFamily="34" charset="0"/>
              </a:rPr>
              <a:t>postgraduate programs</a:t>
            </a:r>
            <a:r>
              <a:rPr lang="en-US" altLang="ar-JO" sz="2200" b="1" dirty="0" smtClean="0">
                <a:solidFill>
                  <a:schemeClr val="accent1">
                    <a:lumMod val="20000"/>
                    <a:lumOff val="80000"/>
                  </a:schemeClr>
                </a:solidFill>
                <a:latin typeface="Baskerville Old Face" panose="02020602080505020303" pitchFamily="18" charset="0"/>
                <a:ea typeface="Calibri" pitchFamily="34" charset="0"/>
                <a:cs typeface="Arial" pitchFamily="34" charset="0"/>
              </a:rPr>
              <a:t>.</a:t>
            </a:r>
            <a:endParaRPr lang="en-US" sz="2200" b="1" dirty="0">
              <a:solidFill>
                <a:schemeClr val="accent1">
                  <a:lumMod val="20000"/>
                  <a:lumOff val="80000"/>
                </a:schemeClr>
              </a:solidFill>
              <a:latin typeface="Baskerville Old Face" panose="02020602080505020303" pitchFamily="18" charset="0"/>
            </a:endParaRPr>
          </a:p>
          <a:p>
            <a:pPr>
              <a:lnSpc>
                <a:spcPct val="100000"/>
              </a:lnSpc>
              <a:spcBef>
                <a:spcPts val="0"/>
              </a:spcBef>
              <a:buClr>
                <a:schemeClr val="bg2">
                  <a:lumMod val="50000"/>
                </a:schemeClr>
              </a:buClr>
              <a:buFont typeface="Wingdings" panose="05000000000000000000" pitchFamily="2" charset="2"/>
              <a:buChar char="§"/>
              <a:defRPr/>
            </a:pPr>
            <a:r>
              <a:rPr lang="en-US" sz="2200" b="1" dirty="0" smtClean="0">
                <a:solidFill>
                  <a:schemeClr val="accent1">
                    <a:lumMod val="20000"/>
                    <a:lumOff val="80000"/>
                  </a:schemeClr>
                </a:solidFill>
                <a:latin typeface="Baskerville Old Face" panose="02020602080505020303" pitchFamily="18" charset="0"/>
              </a:rPr>
              <a:t>Over 50,000 </a:t>
            </a:r>
            <a:r>
              <a:rPr lang="en-US" sz="2200" b="1" dirty="0">
                <a:solidFill>
                  <a:schemeClr val="accent1">
                    <a:lumMod val="20000"/>
                    <a:lumOff val="80000"/>
                  </a:schemeClr>
                </a:solidFill>
                <a:latin typeface="Baskerville Old Face" panose="02020602080505020303" pitchFamily="18" charset="0"/>
              </a:rPr>
              <a:t>students have </a:t>
            </a:r>
            <a:r>
              <a:rPr lang="en-US" sz="2200" b="1" dirty="0" smtClean="0">
                <a:solidFill>
                  <a:schemeClr val="accent1">
                    <a:lumMod val="20000"/>
                    <a:lumOff val="80000"/>
                  </a:schemeClr>
                </a:solidFill>
                <a:latin typeface="Baskerville Old Face" panose="02020602080505020303" pitchFamily="18" charset="0"/>
              </a:rPr>
              <a:t>graduated to date.</a:t>
            </a:r>
            <a:endParaRPr lang="en-US" sz="2200" b="1" u="sng" dirty="0" smtClean="0">
              <a:solidFill>
                <a:schemeClr val="accent1">
                  <a:lumMod val="20000"/>
                  <a:lumOff val="80000"/>
                </a:schemeClr>
              </a:solidFill>
              <a:latin typeface="Baskerville Old Face" panose="02020602080505020303" pitchFamily="18" charset="0"/>
            </a:endParaRPr>
          </a:p>
          <a:p>
            <a:pPr>
              <a:lnSpc>
                <a:spcPct val="100000"/>
              </a:lnSpc>
              <a:spcBef>
                <a:spcPts val="0"/>
              </a:spcBef>
              <a:buClr>
                <a:schemeClr val="bg2">
                  <a:lumMod val="50000"/>
                </a:schemeClr>
              </a:buClr>
              <a:buFont typeface="Wingdings" panose="05000000000000000000" pitchFamily="2" charset="2"/>
              <a:buChar char="§"/>
              <a:defRPr/>
            </a:pPr>
            <a:r>
              <a:rPr lang="en-US" sz="2200" b="1" u="sng" dirty="0" smtClean="0">
                <a:solidFill>
                  <a:schemeClr val="accent1">
                    <a:lumMod val="20000"/>
                    <a:lumOff val="80000"/>
                  </a:schemeClr>
                </a:solidFill>
                <a:latin typeface="Baskerville Old Face" panose="02020602080505020303" pitchFamily="18" charset="0"/>
              </a:rPr>
              <a:t>Current </a:t>
            </a:r>
            <a:r>
              <a:rPr lang="en-US" sz="2200" b="1" u="sng" dirty="0">
                <a:solidFill>
                  <a:schemeClr val="accent1">
                    <a:lumMod val="20000"/>
                    <a:lumOff val="80000"/>
                  </a:schemeClr>
                </a:solidFill>
                <a:latin typeface="Baskerville Old Face" panose="02020602080505020303" pitchFamily="18" charset="0"/>
              </a:rPr>
              <a:t>enrollment</a:t>
            </a:r>
            <a:r>
              <a:rPr lang="en-US" sz="2200" b="1" dirty="0">
                <a:solidFill>
                  <a:schemeClr val="accent1">
                    <a:lumMod val="20000"/>
                    <a:lumOff val="80000"/>
                  </a:schemeClr>
                </a:solidFill>
                <a:latin typeface="Baskerville Old Face" panose="02020602080505020303" pitchFamily="18" charset="0"/>
              </a:rPr>
              <a:t>:</a:t>
            </a:r>
          </a:p>
          <a:p>
            <a:pPr marL="689473" lvl="2" indent="-344736">
              <a:lnSpc>
                <a:spcPct val="100000"/>
              </a:lnSpc>
              <a:spcBef>
                <a:spcPts val="0"/>
              </a:spcBef>
              <a:buClr>
                <a:schemeClr val="accent3"/>
              </a:buClr>
              <a:buFont typeface="Wingdings" panose="05000000000000000000" pitchFamily="2" charset="2"/>
              <a:buChar char="Ø"/>
              <a:defRPr/>
            </a:pPr>
            <a:r>
              <a:rPr lang="en-US" sz="2200" b="1" dirty="0">
                <a:solidFill>
                  <a:schemeClr val="accent1">
                    <a:lumMod val="20000"/>
                    <a:lumOff val="80000"/>
                  </a:schemeClr>
                </a:solidFill>
                <a:latin typeface="Baskerville Old Face" panose="02020602080505020303" pitchFamily="18" charset="0"/>
              </a:rPr>
              <a:t>22994 undergraduate students</a:t>
            </a:r>
          </a:p>
          <a:p>
            <a:pPr marL="689473" lvl="2" indent="-344736">
              <a:lnSpc>
                <a:spcPct val="100000"/>
              </a:lnSpc>
              <a:spcBef>
                <a:spcPts val="0"/>
              </a:spcBef>
              <a:buClr>
                <a:schemeClr val="accent3"/>
              </a:buClr>
              <a:buFont typeface="Wingdings" panose="05000000000000000000" pitchFamily="2" charset="2"/>
              <a:buChar char="Ø"/>
              <a:defRPr/>
            </a:pPr>
            <a:r>
              <a:rPr lang="en-US" sz="2200" b="1" dirty="0">
                <a:solidFill>
                  <a:schemeClr val="accent1">
                    <a:lumMod val="20000"/>
                    <a:lumOff val="80000"/>
                  </a:schemeClr>
                </a:solidFill>
                <a:latin typeface="Baskerville Old Face" panose="02020602080505020303" pitchFamily="18" charset="0"/>
              </a:rPr>
              <a:t>2360 postgraduate students </a:t>
            </a:r>
          </a:p>
          <a:p>
            <a:pPr marL="689473" lvl="2" indent="-344736">
              <a:lnSpc>
                <a:spcPct val="100000"/>
              </a:lnSpc>
              <a:spcBef>
                <a:spcPts val="0"/>
              </a:spcBef>
              <a:buClr>
                <a:schemeClr val="accent3"/>
              </a:buClr>
              <a:buFont typeface="Wingdings" panose="05000000000000000000" pitchFamily="2" charset="2"/>
              <a:buChar char="Ø"/>
              <a:defRPr/>
            </a:pPr>
            <a:r>
              <a:rPr lang="en-US" sz="2200" b="1" dirty="0">
                <a:solidFill>
                  <a:schemeClr val="accent1">
                    <a:lumMod val="20000"/>
                    <a:lumOff val="80000"/>
                  </a:schemeClr>
                </a:solidFill>
                <a:latin typeface="Baskerville Old Face" panose="02020602080505020303" pitchFamily="18" charset="0"/>
              </a:rPr>
              <a:t>4942 are non-Jordanians from 51 different nationalities.</a:t>
            </a:r>
          </a:p>
          <a:p>
            <a:pPr marL="689473" lvl="2" indent="-344736">
              <a:lnSpc>
                <a:spcPct val="100000"/>
              </a:lnSpc>
              <a:spcBef>
                <a:spcPts val="0"/>
              </a:spcBef>
              <a:buClr>
                <a:schemeClr val="accent3"/>
              </a:buClr>
              <a:buFont typeface="Wingdings" panose="05000000000000000000" pitchFamily="2" charset="2"/>
              <a:buChar char="Ø"/>
              <a:defRPr/>
            </a:pPr>
            <a:r>
              <a:rPr lang="en-US" sz="2200" b="1" dirty="0">
                <a:solidFill>
                  <a:schemeClr val="accent1">
                    <a:lumMod val="20000"/>
                    <a:lumOff val="80000"/>
                  </a:schemeClr>
                </a:solidFill>
                <a:latin typeface="Baskerville Old Face" panose="02020602080505020303" pitchFamily="18" charset="0"/>
              </a:rPr>
              <a:t>20% International students representing the most diverse student body in the kingdom</a:t>
            </a:r>
            <a:r>
              <a:rPr lang="en-US" sz="2200" dirty="0">
                <a:solidFill>
                  <a:schemeClr val="accent1">
                    <a:lumMod val="20000"/>
                    <a:lumOff val="80000"/>
                  </a:schemeClr>
                </a:solidFill>
                <a:latin typeface="Baskerville Old Face" panose="02020602080505020303" pitchFamily="18" charset="0"/>
              </a:rPr>
              <a:t>.</a:t>
            </a:r>
          </a:p>
          <a:p>
            <a:endParaRPr lang="en-US" sz="1500" b="1" dirty="0">
              <a:solidFill>
                <a:srgbClr val="002060"/>
              </a:solidFill>
              <a:latin typeface="Cambria" panose="02040503050406030204" pitchFamily="18" charset="0"/>
            </a:endParaRPr>
          </a:p>
          <a:p>
            <a:endParaRPr lang="en-US" sz="1500" dirty="0">
              <a:latin typeface="Cambria" panose="02040503050406030204" pitchFamily="18" charset="0"/>
            </a:endParaRPr>
          </a:p>
        </p:txBody>
      </p:sp>
      <p:pic>
        <p:nvPicPr>
          <p:cNvPr id="6" name="Content Placeholder 6"/>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898104"/>
            <a:ext cx="3605087" cy="2442811"/>
          </a:xfrm>
          <a:prstGeom prst="rect">
            <a:avLst/>
          </a:prstGeom>
        </p:spPr>
      </p:pic>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Tree>
    <p:extLst>
      <p:ext uri="{BB962C8B-B14F-4D97-AF65-F5344CB8AC3E}">
        <p14:creationId xmlns:p14="http://schemas.microsoft.com/office/powerpoint/2010/main" val="257253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3" name="Title 1"/>
          <p:cNvSpPr>
            <a:spLocks noGrp="1"/>
          </p:cNvSpPr>
          <p:nvPr/>
        </p:nvSpPr>
        <p:spPr>
          <a:xfrm>
            <a:off x="2996657" y="144340"/>
            <a:ext cx="3893522" cy="839653"/>
          </a:xfrm>
          <a:prstGeom prst="rect">
            <a:avLst/>
          </a:prstGeom>
        </p:spPr>
        <p:txBody>
          <a:bodyPr vert="horz" lIns="68947" tIns="34473" rIns="68947" bIns="34473"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chemeClr val="accent1">
                    <a:lumMod val="20000"/>
                    <a:lumOff val="80000"/>
                  </a:schemeClr>
                </a:solidFill>
                <a:latin typeface="Baskerville Old Face" panose="02020602080505020303" pitchFamily="18" charset="0"/>
              </a:rPr>
              <a:t>Faculty of Medicine</a:t>
            </a:r>
            <a:endParaRPr lang="en-US" sz="3600" b="1" dirty="0">
              <a:solidFill>
                <a:schemeClr val="accent1">
                  <a:lumMod val="20000"/>
                  <a:lumOff val="80000"/>
                </a:schemeClr>
              </a:solidFill>
            </a:endParaRPr>
          </a:p>
        </p:txBody>
      </p:sp>
      <p:sp>
        <p:nvSpPr>
          <p:cNvPr id="5" name="Content Placeholder 2"/>
          <p:cNvSpPr>
            <a:spLocks noGrp="1"/>
          </p:cNvSpPr>
          <p:nvPr/>
        </p:nvSpPr>
        <p:spPr>
          <a:xfrm>
            <a:off x="-8965" y="971550"/>
            <a:ext cx="43523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chemeClr val="bg2">
                  <a:lumMod val="50000"/>
                </a:schemeClr>
              </a:buClr>
              <a:buFont typeface="Wingdings" panose="05000000000000000000" pitchFamily="2" charset="2"/>
              <a:buChar char="§"/>
              <a:defRPr/>
            </a:pPr>
            <a:r>
              <a:rPr lang="en-US" sz="2200" b="1" u="sng" dirty="0">
                <a:solidFill>
                  <a:srgbClr val="FFFF00"/>
                </a:solidFill>
                <a:latin typeface="Baskerville Old Face" panose="02020602080505020303" pitchFamily="18" charset="0"/>
              </a:rPr>
              <a:t>Vision</a:t>
            </a:r>
            <a:r>
              <a:rPr lang="en-US" sz="2200" b="1" u="sng" dirty="0">
                <a:solidFill>
                  <a:schemeClr val="accent1">
                    <a:lumMod val="20000"/>
                    <a:lumOff val="80000"/>
                  </a:schemeClr>
                </a:solidFill>
                <a:latin typeface="Baskerville Old Face" panose="02020602080505020303" pitchFamily="18" charset="0"/>
              </a:rPr>
              <a:t>:</a:t>
            </a:r>
          </a:p>
          <a:p>
            <a:pPr marL="0" indent="0" algn="just">
              <a:lnSpc>
                <a:spcPct val="100000"/>
              </a:lnSpc>
              <a:spcBef>
                <a:spcPts val="0"/>
              </a:spcBef>
              <a:buClr>
                <a:schemeClr val="bg2">
                  <a:lumMod val="50000"/>
                </a:schemeClr>
              </a:buClr>
              <a:buNone/>
              <a:defRPr/>
            </a:pPr>
            <a:r>
              <a:rPr lang="en-US" sz="1800" b="1" dirty="0">
                <a:solidFill>
                  <a:schemeClr val="accent1">
                    <a:lumMod val="20000"/>
                    <a:lumOff val="80000"/>
                  </a:schemeClr>
                </a:solidFill>
                <a:latin typeface="Baskerville Old Face" panose="02020602080505020303" pitchFamily="18" charset="0"/>
              </a:rPr>
              <a:t>The Faculty of Medicine at Jordan University of Science and Technology (FMJUST) is committed to teaching with creativity, and dedication; healing with quality, and compassion; and research with innovation. </a:t>
            </a:r>
          </a:p>
          <a:p>
            <a:pPr algn="just">
              <a:lnSpc>
                <a:spcPct val="100000"/>
              </a:lnSpc>
              <a:spcBef>
                <a:spcPts val="0"/>
              </a:spcBef>
              <a:buClr>
                <a:schemeClr val="bg2">
                  <a:lumMod val="50000"/>
                </a:schemeClr>
              </a:buClr>
              <a:buFont typeface="Wingdings" panose="05000000000000000000" pitchFamily="2" charset="2"/>
              <a:buChar char="§"/>
              <a:defRPr/>
            </a:pPr>
            <a:r>
              <a:rPr lang="en-US" sz="2200" b="1" u="sng" dirty="0">
                <a:solidFill>
                  <a:srgbClr val="FFFF00"/>
                </a:solidFill>
                <a:latin typeface="Baskerville Old Face" panose="02020602080505020303" pitchFamily="18" charset="0"/>
              </a:rPr>
              <a:t>Mission</a:t>
            </a:r>
            <a:r>
              <a:rPr lang="en-US" sz="2200" b="1" u="sng" dirty="0">
                <a:solidFill>
                  <a:schemeClr val="accent1">
                    <a:lumMod val="20000"/>
                    <a:lumOff val="80000"/>
                  </a:schemeClr>
                </a:solidFill>
                <a:latin typeface="Baskerville Old Face" panose="02020602080505020303" pitchFamily="18" charset="0"/>
              </a:rPr>
              <a:t>:</a:t>
            </a:r>
          </a:p>
          <a:p>
            <a:pPr marL="0" indent="0" algn="just">
              <a:lnSpc>
                <a:spcPct val="100000"/>
              </a:lnSpc>
              <a:spcBef>
                <a:spcPts val="0"/>
              </a:spcBef>
              <a:buClr>
                <a:schemeClr val="bg2">
                  <a:lumMod val="50000"/>
                </a:schemeClr>
              </a:buClr>
              <a:buNone/>
              <a:defRPr/>
            </a:pPr>
            <a:r>
              <a:rPr lang="en-US" sz="1800" b="1" dirty="0">
                <a:solidFill>
                  <a:schemeClr val="accent1">
                    <a:lumMod val="20000"/>
                    <a:lumOff val="80000"/>
                  </a:schemeClr>
                </a:solidFill>
                <a:latin typeface="Baskerville Old Face" panose="02020602080505020303" pitchFamily="18" charset="0"/>
              </a:rPr>
              <a:t>FMJUST is a community of scholars dedicated to provide relevant education to a diverse body of medical undergraduate and postgraduate students; to deliver state-of-the-art health care service and medical </a:t>
            </a:r>
            <a:r>
              <a:rPr lang="en-US" sz="2200" b="1" dirty="0">
                <a:solidFill>
                  <a:schemeClr val="accent1">
                    <a:lumMod val="20000"/>
                    <a:lumOff val="80000"/>
                  </a:schemeClr>
                </a:solidFill>
                <a:latin typeface="Baskerville Old Face" panose="02020602080505020303" pitchFamily="18" charset="0"/>
              </a:rPr>
              <a:t>research.</a:t>
            </a: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428750"/>
            <a:ext cx="4310242" cy="3043616"/>
          </a:xfrm>
          <a:prstGeom prst="rect">
            <a:avLst/>
          </a:prstGeom>
        </p:spPr>
      </p:pic>
    </p:spTree>
    <p:extLst>
      <p:ext uri="{BB962C8B-B14F-4D97-AF65-F5344CB8AC3E}">
        <p14:creationId xmlns:p14="http://schemas.microsoft.com/office/powerpoint/2010/main" val="797968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8924366"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bg2">
                  <a:lumMod val="50000"/>
                </a:schemeClr>
              </a:buClr>
              <a:buNone/>
              <a:defRPr/>
            </a:pPr>
            <a:r>
              <a:rPr lang="en-US" b="1" u="sng" dirty="0">
                <a:solidFill>
                  <a:srgbClr val="FFFF00"/>
                </a:solidFill>
                <a:latin typeface="Baskerville Old Face" panose="02020602080505020303" pitchFamily="18" charset="0"/>
              </a:rPr>
              <a:t>Objectives</a:t>
            </a:r>
            <a:r>
              <a:rPr lang="en-US" b="1" u="sng" dirty="0">
                <a:solidFill>
                  <a:schemeClr val="accent1">
                    <a:lumMod val="20000"/>
                    <a:lumOff val="80000"/>
                  </a:schemeClr>
                </a:solidFill>
                <a:latin typeface="Baskerville Old Face" panose="02020602080505020303" pitchFamily="18" charset="0"/>
              </a:rPr>
              <a:t>: </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train students to be competent and skillful physicians to provide community-based health care.</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train medical students to be socially responsible with commitment to highest levels of professionalism and medical ethics.</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encourage students to practice life-long learning </a:t>
            </a:r>
            <a:r>
              <a:rPr lang="en-US" sz="1900" b="1" dirty="0" smtClean="0">
                <a:solidFill>
                  <a:schemeClr val="accent1">
                    <a:lumMod val="20000"/>
                    <a:lumOff val="80000"/>
                  </a:schemeClr>
                </a:solidFill>
                <a:latin typeface="Baskerville Old Face" panose="02020602080505020303" pitchFamily="18" charset="0"/>
              </a:rPr>
              <a:t>and continuous </a:t>
            </a:r>
            <a:r>
              <a:rPr lang="en-US" sz="1900" b="1" dirty="0">
                <a:solidFill>
                  <a:schemeClr val="accent1">
                    <a:lumMod val="20000"/>
                    <a:lumOff val="80000"/>
                  </a:schemeClr>
                </a:solidFill>
                <a:latin typeface="Baskerville Old Face" panose="02020602080505020303" pitchFamily="18" charset="0"/>
              </a:rPr>
              <a:t>professional development and to explore post graduate opportunities.</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enable students to perform appropriate search and appraisal of medical literature.</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train students to apply latest appropriate health programs and technologies to provide patient-centered health services.</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lead preventive and management health programs and initiatives in North Jordan.</a:t>
            </a:r>
          </a:p>
          <a:p>
            <a:pPr>
              <a:lnSpc>
                <a:spcPct val="100000"/>
              </a:lnSpc>
              <a:spcBef>
                <a:spcPts val="0"/>
              </a:spcBef>
              <a:buClr>
                <a:schemeClr val="bg2">
                  <a:lumMod val="50000"/>
                </a:schemeClr>
              </a:buClr>
              <a:buFont typeface="Wingdings" panose="05000000000000000000" pitchFamily="2" charset="2"/>
              <a:buChar char="§"/>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lead health research projects in basic and clinical sciences that meet the needs of local and regional communities.</a:t>
            </a: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Tree>
    <p:extLst>
      <p:ext uri="{BB962C8B-B14F-4D97-AF65-F5344CB8AC3E}">
        <p14:creationId xmlns:p14="http://schemas.microsoft.com/office/powerpoint/2010/main" val="417100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2" name="Rectangle 1"/>
          <p:cNvSpPr/>
          <p:nvPr/>
        </p:nvSpPr>
        <p:spPr>
          <a:xfrm>
            <a:off x="2426701" y="802273"/>
            <a:ext cx="4290598" cy="338554"/>
          </a:xfrm>
          <a:prstGeom prst="rect">
            <a:avLst/>
          </a:prstGeom>
        </p:spPr>
        <p:txBody>
          <a:bodyPr wrap="none">
            <a:spAutoFit/>
          </a:bodyPr>
          <a:lstStyle/>
          <a:p>
            <a:r>
              <a:rPr lang="en-US" b="1" dirty="0">
                <a:solidFill>
                  <a:schemeClr val="bg1"/>
                </a:solidFill>
              </a:rPr>
              <a:t>Faculty Members per Department, Total of </a:t>
            </a:r>
            <a:r>
              <a:rPr lang="en-US" b="1" dirty="0" smtClean="0">
                <a:solidFill>
                  <a:schemeClr val="bg1"/>
                </a:solidFill>
              </a:rPr>
              <a:t>(195)</a:t>
            </a:r>
            <a:endParaRPr lang="ar-JO" b="1" dirty="0">
              <a:solidFill>
                <a:schemeClr val="bg1"/>
              </a:solidFill>
            </a:endParaRPr>
          </a:p>
        </p:txBody>
      </p:sp>
      <p:graphicFrame>
        <p:nvGraphicFramePr>
          <p:cNvPr id="9" name="Chart 8"/>
          <p:cNvGraphicFramePr/>
          <p:nvPr>
            <p:extLst>
              <p:ext uri="{D42A27DB-BD31-4B8C-83A1-F6EECF244321}">
                <p14:modId xmlns:p14="http://schemas.microsoft.com/office/powerpoint/2010/main" val="4273866902"/>
              </p:ext>
            </p:extLst>
          </p:nvPr>
        </p:nvGraphicFramePr>
        <p:xfrm>
          <a:off x="388822" y="1184479"/>
          <a:ext cx="8297978" cy="39590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09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2933837" y="193406"/>
            <a:ext cx="5943600" cy="839653"/>
          </a:xfrm>
          <a:prstGeom prst="rect">
            <a:avLst/>
          </a:prstGeom>
        </p:spPr>
        <p:txBody>
          <a:bodyPr vert="horz" lIns="68947" tIns="34473" rIns="68947" bIns="34473"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rgbClr val="00B0F0"/>
                </a:solidFill>
                <a:latin typeface="Baskerville Old Face" panose="02020602080505020303" pitchFamily="18" charset="0"/>
              </a:rPr>
              <a:t>King Abdullah University Hospital</a:t>
            </a:r>
            <a:endParaRPr lang="en-US" sz="3600" b="1" dirty="0">
              <a:solidFill>
                <a:srgbClr val="00B0F0"/>
              </a:solidFill>
            </a:endParaRPr>
          </a:p>
        </p:txBody>
      </p:sp>
      <p:sp>
        <p:nvSpPr>
          <p:cNvPr id="13" name="Content Placeholder 2"/>
          <p:cNvSpPr>
            <a:spLocks noGrp="1"/>
          </p:cNvSpPr>
          <p:nvPr/>
        </p:nvSpPr>
        <p:spPr>
          <a:xfrm>
            <a:off x="-8966" y="971550"/>
            <a:ext cx="5495366"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bg2">
                  <a:lumMod val="50000"/>
                </a:schemeClr>
              </a:buClr>
              <a:buNone/>
              <a:defRPr/>
            </a:pPr>
            <a:r>
              <a:rPr lang="en-US" b="1" u="sng" dirty="0">
                <a:solidFill>
                  <a:srgbClr val="FFFF00"/>
                </a:solidFill>
                <a:latin typeface="Baskerville Old Face" panose="02020602080505020303" pitchFamily="18" charset="0"/>
              </a:rPr>
              <a:t>Introduction and </a:t>
            </a:r>
            <a:r>
              <a:rPr lang="en-US" b="1" u="sng" dirty="0" smtClean="0">
                <a:solidFill>
                  <a:srgbClr val="FFFF00"/>
                </a:solidFill>
                <a:latin typeface="Baskerville Old Face" panose="02020602080505020303" pitchFamily="18" charset="0"/>
              </a:rPr>
              <a:t>Achievements</a:t>
            </a:r>
          </a:p>
          <a:p>
            <a:pPr algn="just">
              <a:lnSpc>
                <a:spcPct val="100000"/>
              </a:lnSpc>
              <a:spcBef>
                <a:spcPts val="0"/>
              </a:spcBef>
              <a:buClr>
                <a:schemeClr val="bg2">
                  <a:lumMod val="50000"/>
                </a:schemeClr>
              </a:buClr>
              <a:buFont typeface="Wingdings" panose="05000000000000000000" pitchFamily="2" charset="2"/>
              <a:buChar char="Ø"/>
              <a:defRPr/>
            </a:pPr>
            <a:r>
              <a:rPr lang="en-US" sz="1700" b="1" dirty="0">
                <a:solidFill>
                  <a:schemeClr val="accent1">
                    <a:lumMod val="20000"/>
                    <a:lumOff val="80000"/>
                  </a:schemeClr>
                </a:solidFill>
                <a:latin typeface="Baskerville Old Face" panose="02020602080505020303" pitchFamily="18" charset="0"/>
              </a:rPr>
              <a:t>King Abdullah University Hospital was inaugurated by his Majesty King Abdullah II on 28 November 2002, has become one of the most prominent and reputable hospitals in Jordan and the region. It was established to address the critical lack of central, advanced medical facilities serving the population of Northern </a:t>
            </a:r>
            <a:r>
              <a:rPr lang="en-US" sz="1700" b="1" dirty="0" smtClean="0">
                <a:solidFill>
                  <a:schemeClr val="accent1">
                    <a:lumMod val="20000"/>
                    <a:lumOff val="80000"/>
                  </a:schemeClr>
                </a:solidFill>
                <a:latin typeface="Baskerville Old Face" panose="02020602080505020303" pitchFamily="18" charset="0"/>
              </a:rPr>
              <a:t>Jordan.</a:t>
            </a:r>
          </a:p>
          <a:p>
            <a:pPr algn="just">
              <a:lnSpc>
                <a:spcPct val="100000"/>
              </a:lnSpc>
              <a:spcBef>
                <a:spcPts val="0"/>
              </a:spcBef>
              <a:buClr>
                <a:schemeClr val="bg2">
                  <a:lumMod val="50000"/>
                </a:schemeClr>
              </a:buClr>
              <a:buFont typeface="Wingdings" panose="05000000000000000000" pitchFamily="2" charset="2"/>
              <a:buChar char="Ø"/>
              <a:defRPr/>
            </a:pPr>
            <a:r>
              <a:rPr lang="en-US" sz="1700" b="1" dirty="0" smtClean="0">
                <a:solidFill>
                  <a:schemeClr val="accent1">
                    <a:lumMod val="20000"/>
                    <a:lumOff val="80000"/>
                  </a:schemeClr>
                </a:solidFill>
                <a:latin typeface="Baskerville Old Face" panose="02020602080505020303" pitchFamily="18" charset="0"/>
              </a:rPr>
              <a:t>King </a:t>
            </a:r>
            <a:r>
              <a:rPr lang="en-US" sz="1700" b="1" dirty="0">
                <a:solidFill>
                  <a:schemeClr val="accent1">
                    <a:lumMod val="20000"/>
                    <a:lumOff val="80000"/>
                  </a:schemeClr>
                </a:solidFill>
                <a:latin typeface="Baskerville Old Face" panose="02020602080505020303" pitchFamily="18" charset="0"/>
              </a:rPr>
              <a:t>Abdullah University Hospital, often-abbreviated KAUH, is the largest medical structure in the north of Jordan, serving approximately two million inhabitants from the Irbid, </a:t>
            </a:r>
            <a:r>
              <a:rPr lang="en-US" sz="1700" b="1" dirty="0" err="1">
                <a:solidFill>
                  <a:schemeClr val="accent1">
                    <a:lumMod val="20000"/>
                    <a:lumOff val="80000"/>
                  </a:schemeClr>
                </a:solidFill>
                <a:latin typeface="Baskerville Old Face" panose="02020602080505020303" pitchFamily="18" charset="0"/>
              </a:rPr>
              <a:t>Ajloun</a:t>
            </a:r>
            <a:r>
              <a:rPr lang="en-US" sz="1700" b="1" dirty="0">
                <a:solidFill>
                  <a:schemeClr val="accent1">
                    <a:lumMod val="20000"/>
                    <a:lumOff val="80000"/>
                  </a:schemeClr>
                </a:solidFill>
                <a:latin typeface="Baskerville Old Face" panose="02020602080505020303" pitchFamily="18" charset="0"/>
              </a:rPr>
              <a:t>, </a:t>
            </a:r>
            <a:r>
              <a:rPr lang="en-US" sz="1700" b="1" dirty="0" err="1">
                <a:solidFill>
                  <a:schemeClr val="accent1">
                    <a:lumMod val="20000"/>
                    <a:lumOff val="80000"/>
                  </a:schemeClr>
                </a:solidFill>
                <a:latin typeface="Baskerville Old Face" panose="02020602080505020303" pitchFamily="18" charset="0"/>
              </a:rPr>
              <a:t>Jerash</a:t>
            </a:r>
            <a:r>
              <a:rPr lang="en-US" sz="1700" b="1" dirty="0">
                <a:solidFill>
                  <a:schemeClr val="accent1">
                    <a:lumMod val="20000"/>
                    <a:lumOff val="80000"/>
                  </a:schemeClr>
                </a:solidFill>
                <a:latin typeface="Baskerville Old Face" panose="02020602080505020303" pitchFamily="18" charset="0"/>
              </a:rPr>
              <a:t>, and </a:t>
            </a:r>
            <a:r>
              <a:rPr lang="en-US" sz="1700" b="1" dirty="0" err="1">
                <a:solidFill>
                  <a:schemeClr val="accent1">
                    <a:lumMod val="20000"/>
                    <a:lumOff val="80000"/>
                  </a:schemeClr>
                </a:solidFill>
                <a:latin typeface="Baskerville Old Face" panose="02020602080505020303" pitchFamily="18" charset="0"/>
              </a:rPr>
              <a:t>Mafraq</a:t>
            </a:r>
            <a:r>
              <a:rPr lang="en-US" sz="1700" b="1" dirty="0">
                <a:solidFill>
                  <a:schemeClr val="accent1">
                    <a:lumMod val="20000"/>
                    <a:lumOff val="80000"/>
                  </a:schemeClr>
                </a:solidFill>
                <a:latin typeface="Baskerville Old Face" panose="02020602080505020303" pitchFamily="18" charset="0"/>
              </a:rPr>
              <a:t> governorates. It is also the teaching hospital affiliated with Jordan University of Science and Technology (JUST). The hospital is staffed with full-time physicians and surgeons who are members in the Faculty of Medicine at JUST</a:t>
            </a:r>
            <a:r>
              <a:rPr lang="en-US" sz="1900" b="1" dirty="0">
                <a:solidFill>
                  <a:schemeClr val="accent1">
                    <a:lumMod val="20000"/>
                    <a:lumOff val="80000"/>
                  </a:schemeClr>
                </a:solidFill>
                <a:latin typeface="Baskerville Old Face" panose="02020602080505020303" pitchFamily="18" charset="0"/>
              </a:rPr>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122" y="1733550"/>
            <a:ext cx="3042155" cy="2419350"/>
          </a:xfrm>
          <a:prstGeom prst="rect">
            <a:avLst/>
          </a:prstGeom>
        </p:spPr>
      </p:pic>
    </p:spTree>
    <p:extLst>
      <p:ext uri="{BB962C8B-B14F-4D97-AF65-F5344CB8AC3E}">
        <p14:creationId xmlns:p14="http://schemas.microsoft.com/office/powerpoint/2010/main" val="367872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226459"/>
          </a:xfrm>
          <a:prstGeom prst="rect">
            <a:avLst/>
          </a:prstGeom>
        </p:spPr>
      </p:pic>
      <p:sp>
        <p:nvSpPr>
          <p:cNvPr id="5" name="Content Placeholder 2"/>
          <p:cNvSpPr>
            <a:spLocks noGrp="1"/>
          </p:cNvSpPr>
          <p:nvPr/>
        </p:nvSpPr>
        <p:spPr>
          <a:xfrm>
            <a:off x="-8966" y="971550"/>
            <a:ext cx="5419165"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latin typeface="Cambria" panose="02040503050406030204" pitchFamily="18" charset="0"/>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2" y="193406"/>
            <a:ext cx="871572" cy="778144"/>
          </a:xfrm>
          <a:prstGeom prst="rect">
            <a:avLst/>
          </a:prstGeom>
        </p:spPr>
      </p:pic>
      <p:sp>
        <p:nvSpPr>
          <p:cNvPr id="11" name="TextBox 10"/>
          <p:cNvSpPr txBox="1"/>
          <p:nvPr/>
        </p:nvSpPr>
        <p:spPr>
          <a:xfrm>
            <a:off x="1324751" y="312278"/>
            <a:ext cx="2408776" cy="485118"/>
          </a:xfrm>
          <a:prstGeom prst="rect">
            <a:avLst/>
          </a:prstGeom>
          <a:noFill/>
        </p:spPr>
        <p:txBody>
          <a:bodyPr wrap="square" lIns="68947" tIns="34473" rIns="68947" bIns="34473"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accent1">
                    <a:lumMod val="20000"/>
                    <a:lumOff val="80000"/>
                  </a:schemeClr>
                </a:solidFill>
                <a:latin typeface="Baskerville Old Face" panose="02020602080505020303" pitchFamily="18" charset="0"/>
              </a:rPr>
              <a:t>JUST </a:t>
            </a:r>
            <a:endParaRPr lang="en-US" sz="2700" dirty="0">
              <a:latin typeface="Georgia" panose="02040502050405020303" pitchFamily="18" charset="0"/>
            </a:endParaRPr>
          </a:p>
        </p:txBody>
      </p:sp>
      <p:sp>
        <p:nvSpPr>
          <p:cNvPr id="8" name="Title 1"/>
          <p:cNvSpPr>
            <a:spLocks noGrp="1"/>
          </p:cNvSpPr>
          <p:nvPr/>
        </p:nvSpPr>
        <p:spPr>
          <a:xfrm>
            <a:off x="2933837" y="193406"/>
            <a:ext cx="5943600" cy="839653"/>
          </a:xfrm>
          <a:prstGeom prst="rect">
            <a:avLst/>
          </a:prstGeom>
        </p:spPr>
        <p:txBody>
          <a:bodyPr vert="horz" lIns="68947" tIns="34473" rIns="68947" bIns="34473"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smtClean="0">
                <a:solidFill>
                  <a:srgbClr val="00B0F0"/>
                </a:solidFill>
                <a:latin typeface="Baskerville Old Face" panose="02020602080505020303" pitchFamily="18" charset="0"/>
              </a:rPr>
              <a:t>King Abdullah University Hospital</a:t>
            </a:r>
            <a:endParaRPr lang="en-US" sz="3600" b="1" dirty="0">
              <a:solidFill>
                <a:srgbClr val="00B0F0"/>
              </a:solidFill>
            </a:endParaRPr>
          </a:p>
        </p:txBody>
      </p:sp>
      <p:sp>
        <p:nvSpPr>
          <p:cNvPr id="13" name="Content Placeholder 2"/>
          <p:cNvSpPr>
            <a:spLocks noGrp="1"/>
          </p:cNvSpPr>
          <p:nvPr/>
        </p:nvSpPr>
        <p:spPr>
          <a:xfrm>
            <a:off x="-8966" y="971550"/>
            <a:ext cx="8924366" cy="7023361"/>
          </a:xfrm>
          <a:prstGeom prst="rect">
            <a:avLst/>
          </a:prstGeom>
        </p:spPr>
        <p:txBody>
          <a:bodyPr vert="horz" lIns="68947" tIns="34473" rIns="68947" bIns="344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chemeClr val="bg2">
                  <a:lumMod val="50000"/>
                </a:schemeClr>
              </a:buClr>
              <a:buFont typeface="Wingdings" panose="05000000000000000000" pitchFamily="2" charset="2"/>
              <a:buChar char="Ø"/>
              <a:defRPr/>
            </a:pPr>
            <a:r>
              <a:rPr lang="en-US" sz="1900" b="1" dirty="0">
                <a:solidFill>
                  <a:schemeClr val="accent1">
                    <a:lumMod val="20000"/>
                    <a:lumOff val="80000"/>
                  </a:schemeClr>
                </a:solidFill>
                <a:latin typeface="Baskerville Old Face" panose="02020602080505020303" pitchFamily="18" charset="0"/>
              </a:rPr>
              <a:t>JUST medical, dentistry, and nursing students complete laboratories, </a:t>
            </a:r>
            <a:r>
              <a:rPr lang="en-US" sz="1900" b="1" dirty="0" err="1">
                <a:solidFill>
                  <a:schemeClr val="accent1">
                    <a:lumMod val="20000"/>
                    <a:lumOff val="80000"/>
                  </a:schemeClr>
                </a:solidFill>
                <a:latin typeface="Baskerville Old Face" panose="02020602080505020303" pitchFamily="18" charset="0"/>
              </a:rPr>
              <a:t>practicals</a:t>
            </a:r>
            <a:r>
              <a:rPr lang="en-US" sz="1900" b="1" dirty="0">
                <a:solidFill>
                  <a:schemeClr val="accent1">
                    <a:lumMod val="20000"/>
                    <a:lumOff val="80000"/>
                  </a:schemeClr>
                </a:solidFill>
                <a:latin typeface="Baskerville Old Face" panose="02020602080505020303" pitchFamily="18" charset="0"/>
              </a:rPr>
              <a:t>, internship, and residency at or in close conjunction with KAUH and its extensive </a:t>
            </a:r>
            <a:r>
              <a:rPr lang="en-US" sz="1900" b="1" dirty="0" smtClean="0">
                <a:solidFill>
                  <a:schemeClr val="accent1">
                    <a:lumMod val="20000"/>
                    <a:lumOff val="80000"/>
                  </a:schemeClr>
                </a:solidFill>
                <a:latin typeface="Baskerville Old Face" panose="02020602080505020303" pitchFamily="18" charset="0"/>
              </a:rPr>
              <a:t>facilities.</a:t>
            </a:r>
          </a:p>
          <a:p>
            <a:pPr algn="just">
              <a:lnSpc>
                <a:spcPct val="100000"/>
              </a:lnSpc>
              <a:spcBef>
                <a:spcPts val="0"/>
              </a:spcBef>
              <a:buClr>
                <a:schemeClr val="bg2">
                  <a:lumMod val="50000"/>
                </a:schemeClr>
              </a:buClr>
              <a:buFont typeface="Wingdings" panose="05000000000000000000" pitchFamily="2" charset="2"/>
              <a:buChar char="Ø"/>
              <a:defRPr/>
            </a:pPr>
            <a:r>
              <a:rPr lang="en-US" sz="1900" b="1" dirty="0" smtClean="0">
                <a:solidFill>
                  <a:schemeClr val="accent1">
                    <a:lumMod val="20000"/>
                    <a:lumOff val="80000"/>
                  </a:schemeClr>
                </a:solidFill>
                <a:latin typeface="Baskerville Old Face" panose="02020602080505020303" pitchFamily="18" charset="0"/>
              </a:rPr>
              <a:t>KAUH </a:t>
            </a:r>
            <a:r>
              <a:rPr lang="en-US" sz="1900" b="1" dirty="0">
                <a:solidFill>
                  <a:schemeClr val="accent1">
                    <a:lumMod val="20000"/>
                    <a:lumOff val="80000"/>
                  </a:schemeClr>
                </a:solidFill>
                <a:latin typeface="Baskerville Old Face" panose="02020602080505020303" pitchFamily="18" charset="0"/>
              </a:rPr>
              <a:t>is providing state of the art medical care through distinguished medical and paramedical staff, equipped with up to date technology. For this, several centers of excellence have been established; such as: (Princess </a:t>
            </a:r>
            <a:r>
              <a:rPr lang="en-US" sz="1900" b="1" dirty="0" err="1">
                <a:solidFill>
                  <a:schemeClr val="accent1">
                    <a:lumMod val="20000"/>
                    <a:lumOff val="80000"/>
                  </a:schemeClr>
                </a:solidFill>
                <a:latin typeface="Baskerville Old Face" panose="02020602080505020303" pitchFamily="18" charset="0"/>
              </a:rPr>
              <a:t>Muna</a:t>
            </a:r>
            <a:r>
              <a:rPr lang="en-US" sz="1900" b="1" dirty="0">
                <a:solidFill>
                  <a:schemeClr val="accent1">
                    <a:lumMod val="20000"/>
                    <a:lumOff val="80000"/>
                  </a:schemeClr>
                </a:solidFill>
                <a:latin typeface="Baskerville Old Face" panose="02020602080505020303" pitchFamily="18" charset="0"/>
              </a:rPr>
              <a:t> El-Hussein Cardiac Center, Cochlear Implant </a:t>
            </a:r>
            <a:r>
              <a:rPr lang="en-US" sz="1900" b="1" dirty="0" smtClean="0">
                <a:solidFill>
                  <a:schemeClr val="accent1">
                    <a:lumMod val="20000"/>
                    <a:lumOff val="80000"/>
                  </a:schemeClr>
                </a:solidFill>
                <a:latin typeface="Baskerville Old Face" panose="02020602080505020303" pitchFamily="18" charset="0"/>
              </a:rPr>
              <a:t>Center</a:t>
            </a:r>
            <a:r>
              <a:rPr lang="en-US" sz="1900" b="1" dirty="0">
                <a:solidFill>
                  <a:schemeClr val="accent1">
                    <a:lumMod val="20000"/>
                    <a:lumOff val="80000"/>
                  </a:schemeClr>
                </a:solidFill>
                <a:latin typeface="Baskerville Old Face" panose="02020602080505020303" pitchFamily="18" charset="0"/>
              </a:rPr>
              <a:t>, IVF Center, Urology </a:t>
            </a:r>
            <a:r>
              <a:rPr lang="en-US" sz="1900" b="1" dirty="0" smtClean="0">
                <a:solidFill>
                  <a:schemeClr val="accent1">
                    <a:lumMod val="20000"/>
                    <a:lumOff val="80000"/>
                  </a:schemeClr>
                </a:solidFill>
                <a:latin typeface="Baskerville Old Face" panose="02020602080505020303" pitchFamily="18" charset="0"/>
              </a:rPr>
              <a:t>Center </a:t>
            </a:r>
            <a:r>
              <a:rPr lang="en-US" sz="1900" b="1" dirty="0">
                <a:solidFill>
                  <a:schemeClr val="accent1">
                    <a:lumMod val="20000"/>
                    <a:lumOff val="80000"/>
                  </a:schemeClr>
                </a:solidFill>
                <a:latin typeface="Baskerville Old Face" panose="02020602080505020303" pitchFamily="18" charset="0"/>
              </a:rPr>
              <a:t>and </a:t>
            </a:r>
            <a:r>
              <a:rPr lang="en-US" sz="1900" b="1" dirty="0" smtClean="0">
                <a:solidFill>
                  <a:schemeClr val="accent1">
                    <a:lumMod val="20000"/>
                    <a:lumOff val="80000"/>
                  </a:schemeClr>
                </a:solidFill>
                <a:latin typeface="Baskerville Old Face" panose="02020602080505020303" pitchFamily="18" charset="0"/>
              </a:rPr>
              <a:t>Spine Center).</a:t>
            </a:r>
          </a:p>
          <a:p>
            <a:pPr algn="just">
              <a:lnSpc>
                <a:spcPct val="100000"/>
              </a:lnSpc>
              <a:spcBef>
                <a:spcPts val="0"/>
              </a:spcBef>
              <a:buClr>
                <a:schemeClr val="bg2">
                  <a:lumMod val="50000"/>
                </a:schemeClr>
              </a:buClr>
              <a:buFont typeface="Wingdings" panose="05000000000000000000" pitchFamily="2" charset="2"/>
              <a:buChar char="Ø"/>
              <a:defRPr/>
            </a:pPr>
            <a:r>
              <a:rPr lang="en-US" sz="1900" b="1" dirty="0" smtClean="0">
                <a:solidFill>
                  <a:schemeClr val="accent1">
                    <a:lumMod val="20000"/>
                    <a:lumOff val="80000"/>
                  </a:schemeClr>
                </a:solidFill>
                <a:latin typeface="Baskerville Old Face" panose="02020602080505020303" pitchFamily="18" charset="0"/>
              </a:rPr>
              <a:t>To </a:t>
            </a:r>
            <a:r>
              <a:rPr lang="en-US" sz="1900" b="1" dirty="0">
                <a:solidFill>
                  <a:schemeClr val="accent1">
                    <a:lumMod val="20000"/>
                    <a:lumOff val="80000"/>
                  </a:schemeClr>
                </a:solidFill>
                <a:latin typeface="Baskerville Old Face" panose="02020602080505020303" pitchFamily="18" charset="0"/>
              </a:rPr>
              <a:t>pursue our excellence in medical care, the plan is to transform KAUH into comprehensive medical city. The establishment of Radiotherapy Center is one of our top priorities in the near future, and the work is rapidly </a:t>
            </a:r>
            <a:r>
              <a:rPr lang="en-US" sz="1900" b="1" dirty="0" smtClean="0">
                <a:solidFill>
                  <a:schemeClr val="accent1">
                    <a:lumMod val="20000"/>
                    <a:lumOff val="80000"/>
                  </a:schemeClr>
                </a:solidFill>
                <a:latin typeface="Baskerville Old Face" panose="02020602080505020303" pitchFamily="18" charset="0"/>
              </a:rPr>
              <a:t>undergoing.</a:t>
            </a:r>
          </a:p>
          <a:p>
            <a:pPr algn="just">
              <a:lnSpc>
                <a:spcPct val="100000"/>
              </a:lnSpc>
              <a:spcBef>
                <a:spcPts val="0"/>
              </a:spcBef>
              <a:buClr>
                <a:schemeClr val="bg2">
                  <a:lumMod val="50000"/>
                </a:schemeClr>
              </a:buClr>
              <a:buFont typeface="Wingdings" panose="05000000000000000000" pitchFamily="2" charset="2"/>
              <a:buChar char="Ø"/>
              <a:defRPr/>
            </a:pPr>
            <a:r>
              <a:rPr lang="en-US" sz="1900" b="1" dirty="0" smtClean="0">
                <a:solidFill>
                  <a:schemeClr val="accent1">
                    <a:lumMod val="20000"/>
                    <a:lumOff val="80000"/>
                  </a:schemeClr>
                </a:solidFill>
                <a:latin typeface="Baskerville Old Face" panose="02020602080505020303" pitchFamily="18" charset="0"/>
              </a:rPr>
              <a:t>KAUH </a:t>
            </a:r>
            <a:r>
              <a:rPr lang="en-US" sz="1900" b="1" dirty="0">
                <a:solidFill>
                  <a:schemeClr val="accent1">
                    <a:lumMod val="20000"/>
                    <a:lumOff val="80000"/>
                  </a:schemeClr>
                </a:solidFill>
                <a:latin typeface="Baskerville Old Face" panose="02020602080505020303" pitchFamily="18" charset="0"/>
              </a:rPr>
              <a:t>is planning to establish a network with other governmental hospitals in the northern region, to organize and coordinate the medical care in a cost-effective and efficient manner.</a:t>
            </a:r>
          </a:p>
        </p:txBody>
      </p:sp>
    </p:spTree>
    <p:extLst>
      <p:ext uri="{BB962C8B-B14F-4D97-AF65-F5344CB8AC3E}">
        <p14:creationId xmlns:p14="http://schemas.microsoft.com/office/powerpoint/2010/main" val="137989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81C9D8A2B5534797249304FAC18792" ma:contentTypeVersion="0" ma:contentTypeDescription="Create a new document." ma:contentTypeScope="" ma:versionID="d9cf9377d914b01b94bedab51b76471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AA087D-A358-4933-A4E4-7537FF3C9BA1}"/>
</file>

<file path=customXml/itemProps2.xml><?xml version="1.0" encoding="utf-8"?>
<ds:datastoreItem xmlns:ds="http://schemas.openxmlformats.org/officeDocument/2006/customXml" ds:itemID="{D1071F26-EABD-46C1-93F2-EDB89EFACB93}"/>
</file>

<file path=customXml/itemProps3.xml><?xml version="1.0" encoding="utf-8"?>
<ds:datastoreItem xmlns:ds="http://schemas.openxmlformats.org/officeDocument/2006/customXml" ds:itemID="{DF410519-4268-4647-9D7F-85F89F1D91AD}"/>
</file>

<file path=docProps/app.xml><?xml version="1.0" encoding="utf-8"?>
<Properties xmlns="http://schemas.openxmlformats.org/officeDocument/2006/extended-properties" xmlns:vt="http://schemas.openxmlformats.org/officeDocument/2006/docPropsVTypes">
  <Template/>
  <TotalTime>2216</TotalTime>
  <Words>1589</Words>
  <Application>Microsoft Office PowerPoint</Application>
  <PresentationFormat>On-screen Show (16:9)</PresentationFormat>
  <Paragraphs>206</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Andalus</vt:lpstr>
      <vt:lpstr>Arial</vt:lpstr>
      <vt:lpstr>Baskerville Old Face</vt:lpstr>
      <vt:lpstr>Calibri</vt:lpstr>
      <vt:lpstr>Cambria</vt:lpstr>
      <vt:lpstr>Corbel</vt:lpstr>
      <vt:lpstr>Georgia</vt:lpstr>
      <vt:lpstr>Majalla UI</vt:lpstr>
      <vt:lpstr>Rockwell</vt:lpstr>
      <vt:lpstr>Symbol</vt:lpstr>
      <vt:lpstr>Times New Roman</vt:lpstr>
      <vt:lpstr>Wingdings</vt:lpstr>
      <vt:lpstr>Wingdings 2</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Ameer Joferat</dc:creator>
  <cp:lastModifiedBy>Dr Ismail</cp:lastModifiedBy>
  <cp:revision>42</cp:revision>
  <dcterms:created xsi:type="dcterms:W3CDTF">2018-02-14T10:44:52Z</dcterms:created>
  <dcterms:modified xsi:type="dcterms:W3CDTF">2018-02-22T07:16:26Z</dcterms:modified>
  <cp:contentStatus>نهائي</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0x010100DE81C9D8A2B5534797249304FAC18792</vt:lpwstr>
  </property>
</Properties>
</file>